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2"/>
  </p:notesMasterIdLst>
  <p:sldIdLst>
    <p:sldId id="256" r:id="rId2"/>
    <p:sldId id="258" r:id="rId3"/>
    <p:sldId id="259" r:id="rId4"/>
    <p:sldId id="260" r:id="rId5"/>
    <p:sldId id="263" r:id="rId6"/>
    <p:sldId id="265" r:id="rId7"/>
    <p:sldId id="328" r:id="rId8"/>
    <p:sldId id="329" r:id="rId9"/>
    <p:sldId id="264" r:id="rId10"/>
    <p:sldId id="266" r:id="rId11"/>
    <p:sldId id="409" r:id="rId12"/>
    <p:sldId id="410" r:id="rId13"/>
    <p:sldId id="267" r:id="rId14"/>
    <p:sldId id="413" r:id="rId15"/>
    <p:sldId id="412" r:id="rId16"/>
    <p:sldId id="268" r:id="rId17"/>
    <p:sldId id="317" r:id="rId18"/>
    <p:sldId id="318" r:id="rId19"/>
    <p:sldId id="319" r:id="rId20"/>
    <p:sldId id="320" r:id="rId21"/>
    <p:sldId id="367" r:id="rId22"/>
    <p:sldId id="368" r:id="rId23"/>
    <p:sldId id="371" r:id="rId24"/>
    <p:sldId id="369" r:id="rId25"/>
    <p:sldId id="374" r:id="rId26"/>
    <p:sldId id="322" r:id="rId27"/>
    <p:sldId id="321" r:id="rId28"/>
    <p:sldId id="324" r:id="rId29"/>
    <p:sldId id="323" r:id="rId30"/>
    <p:sldId id="372" r:id="rId31"/>
    <p:sldId id="373" r:id="rId32"/>
    <p:sldId id="326" r:id="rId33"/>
    <p:sldId id="325" r:id="rId34"/>
    <p:sldId id="270" r:id="rId35"/>
    <p:sldId id="273" r:id="rId36"/>
    <p:sldId id="414" r:id="rId37"/>
    <p:sldId id="272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421" r:id="rId46"/>
    <p:sldId id="415" r:id="rId47"/>
    <p:sldId id="422" r:id="rId48"/>
    <p:sldId id="281" r:id="rId49"/>
    <p:sldId id="418" r:id="rId50"/>
    <p:sldId id="282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3" r:id="rId60"/>
    <p:sldId id="294" r:id="rId61"/>
    <p:sldId id="295" r:id="rId62"/>
    <p:sldId id="296" r:id="rId63"/>
    <p:sldId id="297" r:id="rId64"/>
    <p:sldId id="292" r:id="rId65"/>
    <p:sldId id="424" r:id="rId66"/>
    <p:sldId id="419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31" r:id="rId79"/>
    <p:sldId id="425" r:id="rId80"/>
    <p:sldId id="312" r:id="rId81"/>
    <p:sldId id="314" r:id="rId82"/>
    <p:sldId id="333" r:id="rId83"/>
    <p:sldId id="334" r:id="rId84"/>
    <p:sldId id="335" r:id="rId85"/>
    <p:sldId id="375" r:id="rId86"/>
    <p:sldId id="336" r:id="rId87"/>
    <p:sldId id="376" r:id="rId88"/>
    <p:sldId id="337" r:id="rId89"/>
    <p:sldId id="341" r:id="rId90"/>
    <p:sldId id="342" r:id="rId91"/>
    <p:sldId id="339" r:id="rId92"/>
    <p:sldId id="340" r:id="rId93"/>
    <p:sldId id="343" r:id="rId94"/>
    <p:sldId id="345" r:id="rId95"/>
    <p:sldId id="338" r:id="rId96"/>
    <p:sldId id="420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23" r:id="rId142"/>
    <p:sldId id="377" r:id="rId143"/>
    <p:sldId id="403" r:id="rId144"/>
    <p:sldId id="427" r:id="rId145"/>
    <p:sldId id="426" r:id="rId146"/>
    <p:sldId id="404" r:id="rId147"/>
    <p:sldId id="405" r:id="rId148"/>
    <p:sldId id="407" r:id="rId149"/>
    <p:sldId id="408" r:id="rId150"/>
    <p:sldId id="257" r:id="rId1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C433EFE-A839-2A4B-8D0A-A18A5AAE52DF}">
          <p14:sldIdLst>
            <p14:sldId id="256"/>
          </p14:sldIdLst>
        </p14:section>
        <p14:section name="Problem Introduction" id="{796F56AB-A377-A44C-B104-25DCD440FD56}">
          <p14:sldIdLst>
            <p14:sldId id="258"/>
            <p14:sldId id="259"/>
            <p14:sldId id="260"/>
            <p14:sldId id="263"/>
          </p14:sldIdLst>
        </p14:section>
        <p14:section name="DNN approaches" id="{EAE6AD02-9D68-7B4D-AB96-E0FF7FB7D23D}">
          <p14:sldIdLst>
            <p14:sldId id="265"/>
            <p14:sldId id="328"/>
            <p14:sldId id="329"/>
            <p14:sldId id="264"/>
            <p14:sldId id="266"/>
            <p14:sldId id="409"/>
            <p14:sldId id="410"/>
          </p14:sldIdLst>
        </p14:section>
        <p14:section name="Models" id="{8FF5634C-4ECC-5C44-968E-BDCD81011BC7}">
          <p14:sldIdLst>
            <p14:sldId id="267"/>
            <p14:sldId id="413"/>
            <p14:sldId id="412"/>
            <p14:sldId id="268"/>
            <p14:sldId id="317"/>
            <p14:sldId id="318"/>
            <p14:sldId id="319"/>
            <p14:sldId id="320"/>
            <p14:sldId id="367"/>
            <p14:sldId id="368"/>
            <p14:sldId id="371"/>
            <p14:sldId id="369"/>
            <p14:sldId id="374"/>
            <p14:sldId id="322"/>
            <p14:sldId id="321"/>
            <p14:sldId id="324"/>
            <p14:sldId id="323"/>
            <p14:sldId id="372"/>
            <p14:sldId id="373"/>
            <p14:sldId id="326"/>
            <p14:sldId id="325"/>
          </p14:sldIdLst>
        </p14:section>
        <p14:section name="Unet dice results" id="{713D8053-1186-6848-A943-70CD87590BDE}">
          <p14:sldIdLst>
            <p14:sldId id="270"/>
            <p14:sldId id="273"/>
            <p14:sldId id="414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421"/>
            <p14:sldId id="415"/>
            <p14:sldId id="422"/>
          </p14:sldIdLst>
        </p14:section>
        <p14:section name="Unet combo 1 result" id="{BEFC79BC-98EE-3145-BCED-5EA78266FD7B}">
          <p14:sldIdLst>
            <p14:sldId id="281"/>
            <p14:sldId id="418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2"/>
            <p14:sldId id="424"/>
            <p14:sldId id="419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31"/>
            <p14:sldId id="425"/>
            <p14:sldId id="312"/>
            <p14:sldId id="314"/>
            <p14:sldId id="333"/>
            <p14:sldId id="334"/>
            <p14:sldId id="335"/>
            <p14:sldId id="375"/>
            <p14:sldId id="336"/>
            <p14:sldId id="376"/>
            <p14:sldId id="337"/>
            <p14:sldId id="341"/>
            <p14:sldId id="342"/>
            <p14:sldId id="339"/>
            <p14:sldId id="340"/>
            <p14:sldId id="343"/>
            <p14:sldId id="345"/>
            <p14:sldId id="338"/>
            <p14:sldId id="420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23"/>
            <p14:sldId id="377"/>
          </p14:sldIdLst>
        </p14:section>
        <p14:section name="Conclusions" id="{5CCFA5A6-0109-544A-80D6-7B9B28F02E40}">
          <p14:sldIdLst>
            <p14:sldId id="403"/>
            <p14:sldId id="427"/>
            <p14:sldId id="426"/>
            <p14:sldId id="404"/>
            <p14:sldId id="405"/>
            <p14:sldId id="407"/>
            <p14:sldId id="408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F8B"/>
    <a:srgbClr val="235744"/>
    <a:srgbClr val="005700"/>
    <a:srgbClr val="A6CAEC"/>
    <a:srgbClr val="5EE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85"/>
    <p:restoredTop sz="88299"/>
  </p:normalViewPr>
  <p:slideViewPr>
    <p:cSldViewPr snapToGrid="0">
      <p:cViewPr varScale="1">
        <p:scale>
          <a:sx n="96" d="100"/>
          <a:sy n="96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63226-47FA-4E46-9EA9-5FED3F46BE3C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57DAC-4CB9-2044-BCA9-7786C0740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8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79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81B3E-930F-B5AD-2CEF-BAB0A332B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B7E1691-8B12-1C9D-A5A2-E95103192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20A91A-0388-D6C5-13E5-95562AFC6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94E494-DCB9-5842-60E4-BD9DD8F97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080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345EB-2E53-D94F-103E-FC6994632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CE00EAA-5D6A-9C9E-4A40-9F3EB5EDF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93E750-4C8E-76F7-0F03-94B649286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64C882-0FDE-A79F-69BE-5566CB534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766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97965-43B3-F3D1-ED3A-0999A1B41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5B3D979-8F81-7D8C-C183-37D65A3C9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0BD24D8-6E82-631A-1C6A-1CC1FDF2D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A3EF1B-1CE9-EC1E-1412-F781576F4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2838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A7BD1-F84B-29F8-98F2-48DEEE52F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297961A-228A-4BA7-17BC-9D42CB6BA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9DDA98E-9AE1-5F2B-8C3C-7F47B841A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01E999-124C-59C7-F9BD-AFEA86B57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6978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5F1D0-2867-7452-E295-C2C5EA5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DFDCAD9-FF2D-2D1D-AC0E-081D64439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981DC3F-C12F-3523-127C-5662EDB28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over union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D505A7-11C1-9D83-6DFE-84FF55349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908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16289-6E5F-8D3D-4856-FCDF209EC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57F107B-B8D7-9CA6-47C6-72B921F8E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C73498-AA2E-C19C-F993-7B7DFEA3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over union</a:t>
            </a:r>
          </a:p>
          <a:p>
            <a:endParaRPr lang="it-IT" dirty="0"/>
          </a:p>
          <a:p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over union</a:t>
            </a:r>
          </a:p>
          <a:p>
            <a:endParaRPr lang="it-IT" dirty="0"/>
          </a:p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60% of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empty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mask </a:t>
            </a:r>
          </a:p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Zero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prediction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possible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over 10% of the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other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40%</a:t>
            </a:r>
          </a:p>
          <a:p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10% perché guardi all’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expected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pesato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F2311D-01C2-3631-E1CD-F9816CA91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279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BC102-5049-B0B8-7188-5294346B6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A476AE-EEAC-A760-33CF-85D2B40D1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8DD960F-A772-0AE2-7617-D2180B9D0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over union</a:t>
            </a:r>
          </a:p>
          <a:p>
            <a:endParaRPr lang="it-IT" dirty="0"/>
          </a:p>
          <a:p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over union</a:t>
            </a:r>
          </a:p>
          <a:p>
            <a:endParaRPr lang="it-IT" dirty="0"/>
          </a:p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60% of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empty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mask </a:t>
            </a:r>
          </a:p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Zero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prediction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possible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over 10% of the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other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40%</a:t>
            </a:r>
          </a:p>
          <a:p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10% perché guardi all’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expected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pesato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87FEE6-13E3-EA1B-DDE2-31A42ECCA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522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over union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219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C4AE-46A4-8B48-7517-390C5871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D55119-78FB-EA93-3688-8108A0138C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4FB851-0CB3-B4ED-5E97-A96C487B5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over union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C1A609-0433-F132-041F-926E5C895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993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same as words in a sentence. By using self attention, the </a:t>
            </a:r>
            <a:r>
              <a:rPr lang="en-US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ViTs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are able to introduce attentions between all image patches, making implicitly and without convolution available the local and global dependency treated.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190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Input</a:t>
            </a:r>
            <a:r>
              <a:rPr lang="en-US" sz="12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images: dependent</a:t>
            </a:r>
            <a:r>
              <a:rPr lang="en-US" sz="1200" b="1" dirty="0">
                <a:latin typeface="Baskerville" panose="02020502070401020303" pitchFamily="18" charset="0"/>
                <a:ea typeface="Baskerville" panose="02020502070401020303" pitchFamily="18" charset="0"/>
              </a:rPr>
              <a:t> on the dataset used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: different hospital methodologies for image taking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0614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&gt; </a:t>
            </a:r>
            <a:r>
              <a:rPr lang="en-US" sz="1200" b="1" dirty="0"/>
              <a:t>**Fig 4.**</a:t>
            </a:r>
            <a:r>
              <a:rPr lang="en-US" sz="1200" dirty="0"/>
              <a:t> Schematic illustration of the proposed </a:t>
            </a:r>
            <a:r>
              <a:rPr lang="en-US" sz="1200" dirty="0" err="1"/>
              <a:t>SEgmentation</a:t>
            </a:r>
            <a:r>
              <a:rPr lang="en-US" sz="1200" dirty="0"/>
              <a:t> </a:t>
            </a:r>
            <a:r>
              <a:rPr lang="en-US" sz="1200" dirty="0" err="1"/>
              <a:t>TRansformer</a:t>
            </a:r>
            <a:r>
              <a:rPr lang="en-US" sz="1200" dirty="0"/>
              <a:t> (SETR) (a). We first split an image into fixed-size patches, linearly embed each of them, add position embeddings, and feed the resulting sequence of vectors to a standard Transformer encoder. To perform pixel-wise segmentation, we introduce different decoder designs: (b) progressive </a:t>
            </a:r>
            <a:r>
              <a:rPr lang="en-US" sz="1200" dirty="0" err="1"/>
              <a:t>upsampling</a:t>
            </a:r>
            <a:r>
              <a:rPr lang="en-US" sz="1200" dirty="0"/>
              <a:t> (resulting in a variant called SETRPUP); and (c) multi-level feature aggregation (a variant called SETR-MLA).</a:t>
            </a:r>
          </a:p>
          <a:p>
            <a:endParaRPr lang="en-US" sz="1200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459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AB664-8FFD-1002-8DD0-10CE3721E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76127A7-E006-16CB-33C6-265041976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DA6EB5-2ABA-C41C-3D11-15E06B407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IoU</a:t>
            </a:r>
            <a:r>
              <a:rPr lang="it-IT" dirty="0"/>
              <a:t> </a:t>
            </a:r>
            <a:r>
              <a:rPr lang="it-IT" dirty="0" err="1"/>
              <a:t>intersection</a:t>
            </a:r>
            <a:r>
              <a:rPr lang="it-IT" dirty="0"/>
              <a:t> over union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0346E6-1DE5-89A6-00E7-B992B5F55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41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Baskerville" panose="02020502070401020303" pitchFamily="18" charset="0"/>
                <a:ea typeface="Baskerville" panose="02020502070401020303" pitchFamily="18" charset="0"/>
              </a:rPr>
              <a:t>probability value of that pixel belonging to the target class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978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5B64E-4388-3771-419A-F0762400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E8844C-64B3-83C1-84E1-EE0374E0D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E58701-5C28-8D5E-DEEF-D63B2958C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latin typeface="Baskerville" panose="02020502070401020303" pitchFamily="18" charset="0"/>
                <a:ea typeface="Baskerville" panose="02020502070401020303" pitchFamily="18" charset="0"/>
              </a:rPr>
              <a:t>probability value of that pixel belonging to the target class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F2EB06-C9DA-F475-D9C6-9BE8FA20A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394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the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697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Pixel </a:t>
            </a:r>
            <a:r>
              <a:rPr lang="it-IT" dirty="0" err="1"/>
              <a:t>coherence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4075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5222E-B784-85E9-EE8B-872AC86CD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4AE10A-2E01-1B6A-BFA4-6010D32C9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5EBF8A9-9501-6DFB-66FE-0A22D4174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0.7 = alpha -&gt; more BCE weight in the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evalutation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Segmentation</a:t>
            </a:r>
            <a:r>
              <a:rPr lang="it-IT" dirty="0"/>
              <a:t> </a:t>
            </a:r>
            <a:r>
              <a:rPr lang="it-IT" dirty="0" err="1"/>
              <a:t>TRansformer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252FB3-9B18-B498-477B-8AFB20745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729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0.7 = alpha -&gt; more BCE weight in the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evalutation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109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275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B8B52-63E3-BD1B-84BE-FAD7F450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8529C1-4430-BCA5-295A-AE717CB1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EB7E2C-E055-209D-3557-AAECE00C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E32E36-2658-B921-0796-F0706EB2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8DD9F-C37E-CDEB-3A21-A8C5D47D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08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7B9B8-516B-BCBC-6257-4E4A8BE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459693-7650-849B-F21E-3F0C889BB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3726C7-9BE5-7117-2D2D-915DEC36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04237D-DFD5-1FCC-2538-6A26286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7C4C7-29B5-6069-91EE-6FD1BD36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37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FC545A-1B82-29FD-BAC5-D8D9E952D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D97F78F-46C2-B338-1829-8CC7BBC09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3A1535-E569-BEDD-F2DC-F32C2462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5EBEBA-92E2-EEE8-B0D0-9D0C01B4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68BCFF-7775-F2AC-6B49-9778F49D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59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CC9A8-68CC-B9B1-8C95-0A8693A8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3F86EC-933A-810C-4B26-4FE5D0468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907D35-36A8-3D15-3DAE-D87D9548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CD322-2F31-851B-C4F0-E8A6F9DD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DAEEF0-C1B6-C2B9-57A0-FA20DD91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71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D5199-D8F3-E614-8E47-B263DC6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A1CF82-C7C8-0C59-E65D-29423C624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2732C0-BCC1-69D7-DD92-8CD25A5C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D98FDA-36CB-27AB-0C81-AE02E8D8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FBF9C5-CE9C-753B-64A3-84C4BE31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01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5FDC2A-98BF-D89D-787F-7A6393C4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3B7786-E2EC-3CA7-92AD-32333AE4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4E0259-5E10-34B6-A067-D2E9F8B6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7BCEA9-E23D-BE61-51D5-AC0CC826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4EA06-831D-0939-E8F7-8F63269C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9F5833-FE72-297B-0D3C-48201C8F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83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25210E-338E-96A3-B7C8-77F45209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BB7936-0F69-0EBA-0DB3-1E13DF541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0C5755-B3CB-1800-5ED2-C452E05A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E2EDA8-9D5C-E8CB-B725-BFBE4DC5E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2313A2-F76E-DB95-F11F-CDD26C665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4A93F8B-B917-1B00-A153-C2436208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8C6FB7B-20EB-A6E0-1172-9032C8FC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2376E3-C516-EAC5-5C96-B94E8931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10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E8E035-2E0A-0290-95D6-C130095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0AC377-371D-BA39-17CF-872A5CC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9F5DAA2-A77C-3506-C258-B2B22F1B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5ABE8B-183E-7BA4-C4A2-EEDFAABE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58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45609E4-45A3-BEA1-2156-9318CED4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2F8E23-B11E-AED4-DA21-B2327E42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1956FE-1B73-92EB-2BFC-4525E3CE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98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635AC4-870D-8FD6-FB16-53D5C15A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9AE565-A179-EE79-0AF7-F3010922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DBDDFA-5054-4F72-192B-785AF57B9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84EB96-CD10-7E33-F339-30EB966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A5F916-AB47-B728-56C5-2FD5C1D2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F00054-4947-AD5F-061C-E5706F77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09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5530D8-A1A2-0CD1-F2E5-B4685B8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483F75B-A4B2-51D5-0FEE-A1ADCA25B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3B9C68-72D5-37E5-3C02-B18906B34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79250E-9F01-2CB2-69D1-6955A5A5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A006C-560B-D9B8-D3C8-4FB5F0C5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970D28-66F7-A2EA-3D48-920F8CE3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98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3DD5577-D7F9-3668-238E-0B6FAA09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A47A6F-D0E3-26BC-4859-B6B2CE53A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47338B-7EDA-5075-FCB6-099E09465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C7BA49-C63F-9B49-98CE-69EA8B76D911}" type="datetimeFigureOut">
              <a:rPr lang="it-IT" smtClean="0"/>
              <a:t>23/06/25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56A9C5-5BC5-E1B4-900D-43939485B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7A0E55-46AD-3B9F-2F2A-8E2299145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1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6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7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8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9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10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101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02.png"/><Relationship Id="rId5" Type="http://schemas.openxmlformats.org/officeDocument/2006/relationships/image" Target="../media/image90.png"/><Relationship Id="rId10" Type="http://schemas.openxmlformats.org/officeDocument/2006/relationships/image" Target="../media/image101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4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bigironsphere/loss-function-library-keras-pytorch#Combo-Loss" TargetMode="External"/><Relationship Id="rId3" Type="http://schemas.openxmlformats.org/officeDocument/2006/relationships/hyperlink" Target="https://www.nature.com/articles/s41598-023-44794-0" TargetMode="External"/><Relationship Id="rId7" Type="http://schemas.openxmlformats.org/officeDocument/2006/relationships/hyperlink" Target="https://medium.com/@alejandro.itoaramendia/decoding-the-u-net-a-complete-guide-810b1c6d56d8" TargetMode="External"/><Relationship Id="rId2" Type="http://schemas.openxmlformats.org/officeDocument/2006/relationships/hyperlink" Target="https://doi.org/10.1016/j.media.2016.05.0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5.04597" TargetMode="External"/><Relationship Id="rId5" Type="http://schemas.openxmlformats.org/officeDocument/2006/relationships/hyperlink" Target="https://arxiv.org/abs/2312.05391" TargetMode="External"/><Relationship Id="rId10" Type="http://schemas.openxmlformats.org/officeDocument/2006/relationships/hyperlink" Target="https://arxiv.org/abs/2105.05633" TargetMode="External"/><Relationship Id="rId4" Type="http://schemas.openxmlformats.org/officeDocument/2006/relationships/hyperlink" Target="https://www.kaggle.com/datasets/mateuszbuda/lgg-mri-segmentation" TargetMode="External"/><Relationship Id="rId9" Type="http://schemas.openxmlformats.org/officeDocument/2006/relationships/hyperlink" Target="https://medium.com/@ankitrajsh/image-segmentation-using-vision-transformers-vit-a-deep-dive-with-cityscapes-and-camvid-datasets-fc1ccdca295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85.png"/><Relationship Id="rId3" Type="http://schemas.openxmlformats.org/officeDocument/2006/relationships/image" Target="../media/image50.png"/><Relationship Id="rId21" Type="http://schemas.openxmlformats.org/officeDocument/2006/relationships/image" Target="../media/image8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8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83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8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42F014-74DE-C746-2365-038BE5D5E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720" y="191008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FLAIR Brain Tumor segmentation with DNN: 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from U-Net architecture to Vision Transformers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3000" b="1" noProof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27E250-7A82-AC4C-A9B5-677701BA7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9144000" cy="1655762"/>
          </a:xfrm>
        </p:spPr>
        <p:txBody>
          <a:bodyPr>
            <a:normAutofit/>
          </a:bodyPr>
          <a:lstStyle/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sz="2000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Matteo Liotta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sz="2000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SM3800072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sz="2000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Deep Learning, 2025, </a:t>
            </a:r>
            <a:r>
              <a:rPr lang="en-US" sz="2000" noProof="0" dirty="0" err="1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UniTS</a:t>
            </a:r>
            <a:r>
              <a:rPr lang="en-US" sz="2000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 - Final Project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noProof="0" dirty="0">
              <a:latin typeface="Futura Medium" panose="020B0602020204020303" pitchFamily="34" charset="-79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491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6E8F2-ABA3-7FA6-B030-11FC8F05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C9B5150-25FC-733A-A8B5-7D750845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Loss Choice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42C7F06-CD73-3CE8-D779-36E720E9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193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Pixel Level losses</a:t>
            </a: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Considering individual pixels to achieve high accuracy</a:t>
            </a:r>
          </a:p>
          <a:p>
            <a:pPr marL="0" indent="0">
              <a:buNone/>
            </a:pPr>
            <a:endParaRPr lang="en-US" sz="2000" u="sng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u="sng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Region Level losses</a:t>
            </a: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Focused on the overall accuracy of the object segmentation itself, by capturing the essence of the object's shape and layout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54606173-D497-E17B-F7FB-E9B870D7358E}"/>
              </a:ext>
            </a:extLst>
          </p:cNvPr>
          <p:cNvSpPr txBox="1">
            <a:spLocks/>
          </p:cNvSpPr>
          <p:nvPr/>
        </p:nvSpPr>
        <p:spPr>
          <a:xfrm>
            <a:off x="6096000" y="1863214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3760EF0-3806-20FA-B345-B58CAC713B67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D365A7E8-8ACC-308E-B48B-E86A91C0582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Boundary Level losses</a:t>
            </a: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Specialized in the of object boundaries with  sharpen object separate overlapping objects aims</a:t>
            </a:r>
          </a:p>
          <a:p>
            <a:pPr marL="0" indent="0">
              <a:buNone/>
            </a:pPr>
            <a:endParaRPr lang="en-US" sz="2000" u="sng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u="sng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Combination losses</a:t>
            </a: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idea is to harmonize elements from the previous ones and optimize the segmentation performance.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9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EA9A-2B0C-D070-69BB-23BB05C06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2FD6751-1345-BD8B-412F-9F26360B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1CBE53E4-EAC2-45DE-D1EC-C15FDB09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080544D-57A5-25EA-B872-413D2C6A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3A8CA5B-1B6A-EEAB-1BBC-AE3A36D7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2DE273-6502-28B7-6BA9-4ED3D30B3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31A15C4-33F4-7BB3-B3A0-02F76F77D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374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26AF-E6E7-4065-6075-635DD1DD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DE64FDD-1B3C-8F00-3580-D126DA678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AC0668CD-1BF4-CAFE-88EF-5088D338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7511C17-7874-5168-ED45-42956E34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70C3DA-BF33-105E-B4E8-B79E4264F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5C18FB0-1C36-D1C9-44E7-00273D674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A30BE1C-EE30-4954-CBF4-EF822BFFF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202E8E0-1819-49F8-74E2-C4BD26ACC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7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06C2E-B970-1C82-82A2-A18A9E1F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310F664-B7F5-7E26-A5E2-7FF52E85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B607D522-4402-D0BB-202D-75709066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CB2DD72-698A-9806-C088-F9C510DC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78E9E81-51A2-FBB4-53F5-91270FE4F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B0F9CAC-2FAE-7502-1D50-64AC90B7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0FB5D26-6E8B-13C2-7F0F-D3ABFB13D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441865A-5C94-4A91-F8EC-2FDCC88E1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8546987-8D8A-75C5-401C-4314E9CC9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181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73801-9167-6DFD-6D36-9890F816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455BE2D-CEE4-B5C0-91F7-1537997B3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11AC2F5-73B4-4C56-2407-0865E890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859B63E-EB71-1067-0247-CFB7D9CB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3950A3A-38D3-DCD3-97C3-3D03E2D1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DC2F482-245B-6A8C-18E1-DB038CFEB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AC349C8-AF77-A5DD-2A22-495A25F5E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9161399-9F2A-8463-E7C9-0049BF0AC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C79D44-8477-9F07-AC4B-7347BFC62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0ADBCD8-F188-8F70-0E20-41F32B30E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562" y="1957261"/>
            <a:ext cx="8510703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472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75F15-DFF3-5BF5-EBE6-EE0898E1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0D262C2-A572-FC8C-0434-3F54ABBEB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40B37372-004F-EF19-3CA9-1C51D158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B111708-11F7-2EF9-48D0-BCD725C7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BFB265B-136D-595E-3513-17F59AFDF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61899C4-0FE6-B3B2-F7F7-76C462BA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0C73BB9-5EE9-7D03-04B8-FE04737CF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39AE8EE-6331-7708-688A-21C0B36CE9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7AA77D-9E54-E9AE-55BD-EECB3528F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A249340-447A-E981-1AF0-47586C9EC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562" y="1957261"/>
            <a:ext cx="8510703" cy="294322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B2A338B-899B-0205-725C-CA26DE262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74" y="1957134"/>
            <a:ext cx="8510703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331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2BA60-6E2B-0AD7-5CF2-B5339FC7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6832E23-9F29-E303-851C-876909125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6FFA000A-6BF0-113F-2C49-D841E503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2DB918-ECA9-EB02-C307-91123D0A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71B573-F6A7-439E-7BFD-6F983E17C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B8E8770-E4DC-0D50-726A-151AEEE0D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EB018E-57EB-94E7-E55F-92DD7BD0E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7AD248E-09E1-9D81-A649-9E0365D9F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8FEFD1D-0DC8-7149-7A8A-4277887B3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9B75D21-D82C-FCC9-A1E5-44E656E07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562" y="1957261"/>
            <a:ext cx="8510703" cy="2943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5CB4A02-1B82-FF3A-DCAD-BBE8F8BD25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75" y="1957134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68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35A9F-2C2E-3DA4-FAF9-69444680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7FEB1473-D25F-E817-BCAD-B3123F454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07BB7ED-BBC7-9809-A2D2-88CAB81C4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391822-8620-BEB4-C96D-EA409450E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060F178-7859-B5EB-69AF-B9B397CA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2B73AB7-2A6A-81F9-495D-C97B5B3F8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821FB5-11D0-C579-F500-5B1AE6810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EB14B68-5FC5-4D29-26B8-D15FDE2F0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AFB94E0-33F1-70F0-8DDD-2ECA3DB500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7D7825-3500-F37C-7B49-791F60F335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562" y="1957261"/>
            <a:ext cx="8510703" cy="294322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E201770-E936-AB7F-96D2-C05D4F86E5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75" y="1957134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12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232AC-0CBA-B6FC-C625-D7D26C80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73F4E2D-44FC-7737-4CA6-C0026411F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74FB4332-317B-25B9-E3E1-F90854EA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31C6319-5F11-449E-D805-66D275DE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1D2838-CE0F-BF08-F682-7EAE27B9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78A0551-2B2B-37A8-C1F9-0AEC7C268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8A437D-1411-0E54-0CC9-067C02A18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E91D9F1-C897-E2AA-8453-220FDC00E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7B7393-BB59-FF5A-E54A-467BC03AF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FC7FBF8-C381-0C95-4959-FE55E12F2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562" y="1957261"/>
            <a:ext cx="8510703" cy="2943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54AF524-605B-F9D1-91B4-D5AF307A0E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74" y="1957134"/>
            <a:ext cx="8510703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2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F0E9-9420-DFFD-F559-D2B835291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24C277C-D1AA-122A-ACAF-AD8AD1471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B6CCD73-23DB-861E-A5F7-8255074F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8DE33D5-0C56-795D-A431-345EBDFC8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8C2BFBD-5924-ED9F-AAFE-6B6AC917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CEEADB-E984-4136-6B5B-50AA1AE14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C23489A-70A0-1189-5ED5-B1D5AB376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53A53B8-0599-4BE5-9635-61594E448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43A9A5-B85A-CD81-E6B9-61ED72755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34C0253-104C-48BA-8434-9D280C6B0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562" y="1957261"/>
            <a:ext cx="8510703" cy="294322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E6620F4-1C95-2D4B-D4EF-DD7325841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75" y="1957134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43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3787-B14A-0888-F37E-2C4097843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EBD00947-0708-EB7F-F3F8-E2E0704CF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6D50DDCD-F86E-04EF-4D77-62882C0ED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FFA81F0-2F78-D106-E5CA-E3E6F052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DC90385-F66F-6446-4FBB-52C0FF90C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89368FA-6960-3638-BEE2-44A678D21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3850574-4B9F-2207-6F57-4F16EA311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5F0D6DA-7D5E-F8E7-1057-8C39DC560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52DE97-C609-EC8A-5414-3F6199041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17FE692-DF5C-91C2-6D81-7AF831B86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562" y="1957261"/>
            <a:ext cx="8510703" cy="2943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401F0F0-ACAA-6AEA-E1A0-9907ED1151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75" y="1957134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FA920-A423-6988-8EAC-306FE97B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25F17C6-6A8A-A694-E5A6-A7BCAB6C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Loss Choice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2F817DA-D8DD-22CD-687B-C13DE3CE4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The focus will be on </a:t>
                </a:r>
                <a:r>
                  <a:rPr lang="en-US" sz="2000" b="1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Dice</a:t>
                </a: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and </a:t>
                </a:r>
                <a:r>
                  <a:rPr lang="en-US" sz="2000" b="1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Combo</a:t>
                </a: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loss, respectively from pixel level and combination losses</a:t>
                </a: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𝐷𝑖𝑐𝑒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𝐿𝑜𝑠𝑠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=1 −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𝐷𝑖𝑐𝑒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𝑐𝑜𝑒𝑓𝑓𝑖𝑐𝑖𝑒𝑛𝑡</m:t>
                    </m:r>
                  </m:oMath>
                </a14:m>
                <a:endParaRPr lang="en-US" sz="18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2F817DA-D8DD-22CD-687B-C13DE3CE4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4891C59-E265-1A2B-5A67-78DB92211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564" y="2968508"/>
            <a:ext cx="6002872" cy="31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2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EF37-A7D9-DAE5-2A30-006498EF7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066A33D-C795-F763-7A06-E938234F2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07D8AA2E-2BBA-8F7E-098A-03A9F1E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5D2A8D2-DC5C-12B9-E7FE-2BA795BE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650C330-D1A8-2853-35EE-9E76870A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112E5B5-8AB3-A9DC-3881-4F7650AE4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94E441D-CD17-0B6B-268E-0B59C693A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93BC05-E9AA-C9EA-327E-ECE751CF6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3BFC0-A9CE-948D-31EC-0D537C379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E636E39-F6E0-BE21-BC96-F80D1DAF6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562" y="1957261"/>
            <a:ext cx="8510703" cy="294322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E538A56-60DC-D480-9E2D-4DF934E92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75" y="1957134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331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074D9-B27A-86B8-2D48-8885FF328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5C46D8C-F1A1-E427-C7CD-C09AA4D5C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D2F5743F-50F1-7F44-56EF-A7EA52AFF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1D6C16E-9411-0B5F-351B-5D8BFE9F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359E0DA-E9CA-3E8C-6482-01B4EDCE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96A670A-3054-945F-A02D-0843DD540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0314CB-02F6-160A-B250-4784AF11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637" y="1957372"/>
            <a:ext cx="8510705" cy="2943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ED08D9-CED0-43A6-A557-F66FDDA56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627" y="1957356"/>
            <a:ext cx="8510704" cy="29432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435B69-7EAA-0268-D815-799F9A629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605" y="1957324"/>
            <a:ext cx="8510705" cy="29432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66070D8-57C4-9372-0823-7499E7009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562" y="1957261"/>
            <a:ext cx="8510703" cy="294322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8A12167-EDD2-F5A1-3C0A-26401AC61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75" y="1957134"/>
            <a:ext cx="8510702" cy="2943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CF57746-005E-F724-6378-31219F559F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0300" y="1956880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500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88D8-96D3-52C3-8C5B-638640AE3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83E4745-CAAB-E52B-94DC-52382CBB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33A88B59-4609-38F1-074E-9623000D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FB13FA7-2DC1-2A1F-6731-C213C42DC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7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381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8AE4A-EA61-9FC1-039B-3A5E636FD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9872481-5988-A47D-9F93-EA8A03695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F897A4B5-FC7B-5DC0-EBEC-061D6437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A5D2626-A4AD-1010-48D3-64AAB22D6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57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5ADB6-4A0C-6D4F-AE11-9DBCFBB4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4C1483A-6F14-06C9-0938-2BBCF9374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774596A2-E933-726F-9A0E-B2DC75221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5C32598-9AC2-BBAA-68E5-31FEF4EF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7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09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F12D7-8866-60DC-250E-0B1F4DC0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B15C32B-330E-3FF2-FCB2-113F2D367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2521C34E-8165-0692-E759-A9FDE49C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FEF244C-D21D-CEA6-F42A-2B85CE9B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7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01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70E81-2A0D-B61F-E609-921C13469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E412EBA-DDAE-8DDF-EC6D-793DDF253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0293D567-02F4-9E67-C27F-FC26A5D9E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A85BBE9-2C25-6DF8-ED43-5D2DF679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328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D9350-422F-9E3A-0B16-6EA03C11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6FD10B86-2CF4-BB78-7B9C-602EC8BE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7E0C267-3D86-8E3A-797F-5FB493447373}"/>
                  </a:ext>
                </a:extLst>
              </p:cNvPr>
              <p:cNvSpPr txBox="1"/>
              <p:nvPr/>
            </p:nvSpPr>
            <p:spPr>
              <a:xfrm>
                <a:off x="3561362" y="3428998"/>
                <a:ext cx="5011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But after 300 learning epochs, i.e. </a:t>
                </a:r>
                <a14:m>
                  <m:oMath xmlns:m="http://schemas.openxmlformats.org/officeDocument/2006/math"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6 training hours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7E0C267-3D86-8E3A-797F-5FB49344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362" y="3428998"/>
                <a:ext cx="5011565" cy="369332"/>
              </a:xfrm>
              <a:prstGeom prst="rect">
                <a:avLst/>
              </a:prstGeom>
              <a:blipFill>
                <a:blip r:embed="rId2"/>
                <a:stretch>
                  <a:fillRect l="-1013" t="-6452" r="-253" b="-22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1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C3308-44CB-2AA2-935B-2CC5541A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1603560-872D-7DC5-74A9-E0FFD4072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BB88791B-9234-E146-04F1-6648F040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E0C9E19-21B3-5228-47C7-A7EDDADE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6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A53F0-CA86-8B1B-C6FA-CFB7CD365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9485705-8EF7-D8D2-CE46-51AD1858B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44CAC38B-42F1-734C-3E51-C06978163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B289E2-7D34-9177-5675-3CF4EA49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C41B-6C16-22DC-BC09-1E0016E9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88D9891-F042-2D74-E609-4FD97E22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Loss Choice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A8B52B-7995-36B9-8B8D-5891BCC7B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focus will be on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Dice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Combo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loss, respectively from pixel level and combination losses</a:t>
            </a: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Combo Loss as </a:t>
            </a:r>
            <a:r>
              <a:rPr lang="en-US" sz="2000" i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weighted average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of BCE loss and dice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F0CA559-6D9A-87F2-9FA2-67973DD850CF}"/>
                  </a:ext>
                </a:extLst>
              </p:cNvPr>
              <p:cNvSpPr txBox="1"/>
              <p:nvPr/>
            </p:nvSpPr>
            <p:spPr>
              <a:xfrm>
                <a:off x="3813612" y="4362549"/>
                <a:ext cx="5026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𝐶𝑜𝑚𝑏𝑜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𝑙𝑜𝑠𝑠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𝐷𝑖𝑐𝑒𝐿𝑜𝑠𝑠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F0CA559-6D9A-87F2-9FA2-67973DD85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612" y="4362549"/>
                <a:ext cx="5026120" cy="276999"/>
              </a:xfrm>
              <a:prstGeom prst="rect">
                <a:avLst/>
              </a:prstGeom>
              <a:blipFill>
                <a:blip r:embed="rId2"/>
                <a:stretch>
                  <a:fillRect l="-758" t="-13043" r="-758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A54468C-6E84-C3BA-8227-EB4AA6430DE9}"/>
                  </a:ext>
                </a:extLst>
              </p:cNvPr>
              <p:cNvSpPr txBox="1"/>
              <p:nvPr/>
            </p:nvSpPr>
            <p:spPr>
              <a:xfrm>
                <a:off x="3456367" y="4754024"/>
                <a:ext cx="527926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−(1−</m:t>
                      </m:r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A54468C-6E84-C3BA-8227-EB4AA6430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367" y="4754024"/>
                <a:ext cx="5279266" cy="778931"/>
              </a:xfrm>
              <a:prstGeom prst="rect">
                <a:avLst/>
              </a:prstGeom>
              <a:blipFill>
                <a:blip r:embed="rId3"/>
                <a:stretch>
                  <a:fillRect l="-721" t="-111290" b="-1741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21ADFA3-AB46-65D9-7BA9-8B723E1B73BE}"/>
                  </a:ext>
                </a:extLst>
              </p:cNvPr>
              <p:cNvSpPr txBox="1"/>
              <p:nvPr/>
            </p:nvSpPr>
            <p:spPr>
              <a:xfrm>
                <a:off x="3580984" y="3670052"/>
                <a:ext cx="5030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acc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𝑦</m:t>
                        </m:r>
                      </m:e>
                    </m:acc>
                    <m:r>
                      <a:rPr lang="en-US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generic ground truth and predicted output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21ADFA3-AB46-65D9-7BA9-8B723E1B7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84" y="3670052"/>
                <a:ext cx="5030031" cy="369332"/>
              </a:xfrm>
              <a:prstGeom prst="rect">
                <a:avLst/>
              </a:prstGeom>
              <a:blipFill>
                <a:blip r:embed="rId4"/>
                <a:stretch>
                  <a:fillRect l="-1005" t="-3226" b="-22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82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5CEF0-9EBA-B03C-48C8-C12E115C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02FF1F6-6DD8-FB4C-A640-D215CD277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B469D9A4-E47E-6DC5-A8B0-56A25C9D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9371FC5-755F-16AB-4137-1A8BDCD4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62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1000-C07B-75DD-D89C-CC8352E04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759159B-D22D-3706-CE80-0D17A6A46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47B85E6-116C-33DD-B81A-FFA0F678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29163C2-F42A-8F00-459D-524E8C49A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5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5AC2-A39F-76C9-9F28-5B2A90DBD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4FBD264-78F9-944D-B8F2-FB231B197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5F1DF5F4-39BA-C5E8-56FA-D15AD40B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352D087-40F2-876D-90A3-6CDBE48A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788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9462-6B34-790B-7454-08F2BF5C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5FB5069-1076-0CDA-2A30-0425B1AC1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3F283E09-09F9-EB29-2400-5260CDF8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2A9073E-5A37-D8AE-5143-E45190CD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202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7EF0E-3D16-1F46-20EA-3B6E5A50B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06F091E-BEC5-B4BE-CC1D-F0AFE0596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E7D2FD13-9AF8-15AA-2374-0D1F78B5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3B70FDD-52CC-8972-7818-AB9C078D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220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9929F-4737-E9D1-CB65-A7933EA0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43E8373-5D43-5B4D-11BD-DBE5C7A6E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7EC761DA-54D2-C96C-B05B-AA6E683B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FE683A7-5F26-67C8-F235-466CE085D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76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A702-156D-835B-BA3D-85A3016FA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57FD1E1-FFAE-E3CF-1378-794450D10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A5CAB0F5-2D1D-A47E-3E84-BA068AC0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5D75F3-8CA5-CA6C-9256-363AA75A6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7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56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E8E41-FA2C-3B4B-2B82-6A731FD23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6C09A6A-D370-DF5C-CBFF-CC8E85370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7C1D0AC6-D80E-9B13-1275-F5657EBA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1DCED1-8089-9636-85FE-DFFC6B8A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428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3BB28-EDAF-91F6-20C4-4F736E09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860B4E7-3BDD-2C0D-A109-77187D80B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A48A6E77-3836-3142-8297-E4DC8019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C19BC9-76C2-B4B6-EED9-189231E74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18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056AF-4B71-AF9F-9ACE-DB913CFB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6CF1F56-7E79-CAD6-8A58-E8D944790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7B6C3B96-835E-D4F1-81E4-3EA09A70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684065E-ECB5-D147-32DE-DEC62E6D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2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EF5AC-37F0-3FAD-B500-DEBC58C80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A3A3AFA-B28E-08DB-2644-BEFB3F55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7276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EB2D7-725D-E092-36A3-5FC0AF110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0772F7E-8BCC-63C2-C619-194E88735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A3D49991-CA6A-F15C-412B-614A44267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08B90D8-1C72-428E-9A08-368F0627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599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8C442-B5D0-370F-A643-29059BC3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EBD53FB-4DAA-CEF4-C943-565E70728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361F428A-22BB-F1B2-6CEE-866BD2F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95399A-FF9C-D8D8-47E7-EAD344F63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762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FD693-7FC6-2B64-5FB8-46B2425FA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EDA0EE7-D203-2614-A34C-738EBF7DE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27E38397-5A9E-C0E1-E19F-CEE77E1B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9198CB-9B8E-A96D-03E4-8ACD24FB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34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BD39-1D73-3D95-859E-095BC0868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10F1DB7-22CC-DEF7-8F6C-53783705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E9B60BB1-29EC-4FBE-BAD4-FE6450D6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097DF05-84AB-4A50-2A54-586D82E7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875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11FD4-C571-BCB0-8826-22897C152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D993093-5944-7770-D20E-76851361B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6FCD4701-9255-B5B9-2999-44E4611C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7636CE5-89FA-2B8F-7380-BBE4B111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77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A3760-7A3C-16A9-CF33-568F2B114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1B75682-E27D-253A-E6A5-EE2BB609F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08BFA409-38E9-B103-EFC2-1D38900A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B3E60D8-9F3C-7FB9-3130-EEF61874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7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570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1EF61-55CE-61D9-EA2B-E171CDEB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5D46393-2B57-9FA3-D2F9-1853813B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4F88EEBD-48CC-E835-8BFF-345722FB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82F543-3027-8D0D-3C69-BEC4797F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058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EF67-6677-4C4D-4F9C-96C2EBFD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DF99894-176E-9DF6-85B3-FC009B6EB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61D4B260-820A-C2B4-19B7-92166C16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D63A18C-FE91-9E4B-32AA-57440C777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6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3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5634E-76E4-1DE5-A0DC-1C96F7B0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6ADBD0F-AEB9-7CF9-15C7-DCD8DAF7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8B9F2D43-C0DD-0417-D724-A54068D5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A5981B0-12FF-B5F0-D1A5-252403AD3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7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00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8396-76AB-E1F5-7473-F3C4832A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32BE57E-D2A4-EB27-D3B0-8FBE79762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74C95ECA-8109-B406-7558-32616A38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CF6A2A-351C-CE70-D5CD-E80838E6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7"/>
            <a:ext cx="8510702" cy="294322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3926947-9869-197D-3240-A71238447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4" y="1957386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4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C9464-56CD-D30C-669D-EB67353B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E41E5AE-C2B2-4554-B8B9-6F8B1E9A9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2065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6CAC5F-4974-B73E-FEEB-ADEB908BC35A}"/>
              </a:ext>
            </a:extLst>
          </p:cNvPr>
          <p:cNvSpPr txBox="1"/>
          <p:nvPr/>
        </p:nvSpPr>
        <p:spPr>
          <a:xfrm>
            <a:off x="4683190" y="1702564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FAD851-0D4A-D36E-16E1-2FF7BF7E8327}"/>
              </a:ext>
            </a:extLst>
          </p:cNvPr>
          <p:cNvSpPr txBox="1"/>
          <p:nvPr/>
        </p:nvSpPr>
        <p:spPr>
          <a:xfrm>
            <a:off x="4683190" y="4754519"/>
            <a:ext cx="3142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(Vision Transformer)</a:t>
            </a:r>
          </a:p>
        </p:txBody>
      </p:sp>
      <p:cxnSp>
        <p:nvCxnSpPr>
          <p:cNvPr id="14" name="Connettore 7 13">
            <a:extLst>
              <a:ext uri="{FF2B5EF4-FFF2-40B4-BE49-F238E27FC236}">
                <a16:creationId xmlns:a16="http://schemas.microsoft.com/office/drawing/2014/main" id="{0042CECF-F549-3AFE-2178-AA9AE89D7C5E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044700" y="1902619"/>
            <a:ext cx="2638490" cy="15263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4CC3E2CB-9766-D480-71E4-F17637D6EE5C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2044700" y="3429000"/>
            <a:ext cx="2638490" cy="152557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1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8547-8566-960F-F81D-C3B5AB262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F5F9B0A-73BB-85A0-3EB6-6389E4B54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17D54277-F600-BB4D-BF48-A5AE9015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78BEF4-3CAF-CCF6-EEEA-97714107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7"/>
            <a:ext cx="8510702" cy="294322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217907-2E2F-A262-963A-78782ADC6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4" y="1957386"/>
            <a:ext cx="8510702" cy="29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283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BCB71-C88D-507B-58A1-9046DF17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95DC98D5-4281-C9DF-48C3-C601AC2A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 : What about other samples?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85ABCE-4D8F-935C-34DF-79AE7EA2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685" y="1385037"/>
            <a:ext cx="4836865" cy="167271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1B446FC-3C2F-25F8-64D1-11271948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065650"/>
            <a:ext cx="4836865" cy="167271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6D53694-91BB-0156-8BA1-DCEC572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85" y="3057752"/>
            <a:ext cx="4836865" cy="167271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FDF66DD-2975-C7B3-2BF3-E918FBE8F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2" y="1385037"/>
            <a:ext cx="4836865" cy="167271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1F2E067-BECB-DF56-61AD-DD2958870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738365"/>
            <a:ext cx="4836865" cy="167271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67EA435-D124-5280-F81E-71CCD7D6D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85" y="4738365"/>
            <a:ext cx="4836865" cy="16727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E56A4E9-61A7-8B15-0F39-7EEE0CD5A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385037"/>
            <a:ext cx="4836866" cy="167271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3DB80B2-0CF3-2D52-0E7C-35517406D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6682" y="3061702"/>
            <a:ext cx="4836865" cy="167271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900C2DD-5754-AD30-9046-A144B65540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197" y="1392934"/>
            <a:ext cx="4836868" cy="167271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1461DC5-F9C9-316C-4D29-91C1175FA4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197" y="3061701"/>
            <a:ext cx="4848282" cy="167666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5E1B579-C8D8-B0AF-7240-DC2E535BCC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197" y="4742313"/>
            <a:ext cx="4848282" cy="167666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68A2B6E-7F34-13DA-BADE-7B562251DB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5265" y="1388986"/>
            <a:ext cx="4848282" cy="167666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755431F-8972-0371-F117-4D227BCAC5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6677" y="3065646"/>
            <a:ext cx="4836870" cy="167271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FD2C786-3509-F80C-9B0B-7E2E3D0C7B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3843" y="4726517"/>
            <a:ext cx="4859704" cy="168061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9BE4298-301C-6A57-D1E4-6EF41E4070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194" y="3069598"/>
            <a:ext cx="4836868" cy="16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AE6FB-D07D-4F2B-B5DE-F25276D1D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B44B31F-0783-BEE9-C5F8-71162A86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1" y="2329266"/>
            <a:ext cx="3327400" cy="219946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1C2A13-A665-29C3-DFC6-4E0E2B90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1" y="2329267"/>
            <a:ext cx="3327400" cy="2199468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BBE41A58-7E07-C065-D6B6-E43AA164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Final model comparison</a:t>
            </a:r>
            <a:endParaRPr lang="en-US" sz="20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333719-7EEB-48AA-00D9-FE73E2003B55}"/>
              </a:ext>
            </a:extLst>
          </p:cNvPr>
          <p:cNvSpPr txBox="1"/>
          <p:nvPr/>
        </p:nvSpPr>
        <p:spPr>
          <a:xfrm>
            <a:off x="1082749" y="4718196"/>
            <a:ext cx="280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Combo ratio 0.7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Approx 20 epochs learning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134565-2DC4-A949-DE8B-449B65D9D96F}"/>
              </a:ext>
            </a:extLst>
          </p:cNvPr>
          <p:cNvSpPr txBox="1"/>
          <p:nvPr/>
        </p:nvSpPr>
        <p:spPr>
          <a:xfrm>
            <a:off x="4857506" y="4718196"/>
            <a:ext cx="280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Combo ratio 0.5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Approx 40 epochs learning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830F03-E890-46D2-9FCC-0F066BFCD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511" y="2329266"/>
            <a:ext cx="3327400" cy="21994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55E757-8E50-C768-C748-363FE519A03D}"/>
              </a:ext>
            </a:extLst>
          </p:cNvPr>
          <p:cNvSpPr txBox="1"/>
          <p:nvPr/>
        </p:nvSpPr>
        <p:spPr>
          <a:xfrm>
            <a:off x="8628224" y="4718195"/>
            <a:ext cx="281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SETR Dice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Approx 350 epochs learning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C680354-8CAB-1F97-1448-90908E436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00" y="2329264"/>
            <a:ext cx="3327402" cy="21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7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39A70-4A9F-619B-8D05-DF4134E9C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CA11F41-5F38-92FA-7612-C1A88216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Conclusions</a:t>
            </a:r>
            <a:endParaRPr lang="en-US" sz="20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194BF3-A202-12E2-5B12-DA47D07BF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42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saw different approaches for the segmentation task for FLAIR brain tumors, with a focus on loss choices and model precision evolution.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Better results could be achieved with higher image resolution and training epochs, together with higher computational power: proposed U-net models have approximatively 1 million of parameters, while the transformer one approximatively 30% more.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2D2A6F6-573A-474C-08A5-6860FF56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4654"/>
            <a:ext cx="4421744" cy="31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800C-D886-5496-14F2-4E3FA1966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D3074C3B-2858-E2A9-43FB-5CD8A521E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Conclusions</a:t>
            </a:r>
            <a:endParaRPr lang="en-US" sz="20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4CFC620-90D5-F212-66B8-1714DFD67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771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But if we used a right-dimensional transformer, with 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it-IT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num_cuts</a:t>
            </a:r>
            <a:r>
              <a:rPr lang="it-IT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=24, </a:t>
            </a:r>
          </a:p>
          <a:p>
            <a:pPr marL="0" indent="0">
              <a:buNone/>
            </a:pPr>
            <a:r>
              <a:rPr lang="it-IT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dim</a:t>
            </a:r>
            <a:r>
              <a:rPr lang="it-IT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=1024, </a:t>
            </a:r>
          </a:p>
          <a:p>
            <a:pPr marL="0" indent="0">
              <a:buNone/>
            </a:pPr>
            <a:r>
              <a:rPr lang="it-IT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depth</a:t>
            </a:r>
            <a:r>
              <a:rPr lang="it-IT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=24, </a:t>
            </a:r>
          </a:p>
          <a:p>
            <a:pPr marL="0" indent="0">
              <a:buNone/>
            </a:pPr>
            <a:r>
              <a:rPr lang="it-IT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heads=8, </a:t>
            </a:r>
          </a:p>
          <a:p>
            <a:pPr marL="0" indent="0">
              <a:buNone/>
            </a:pPr>
            <a:r>
              <a:rPr lang="it-IT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mlp_dim</a:t>
            </a:r>
            <a:r>
              <a:rPr lang="it-IT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=2048</a:t>
            </a:r>
            <a:endParaRPr lang="it-IT" sz="15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it-IT" sz="15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It’d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have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had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200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million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parameters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</a:t>
            </a: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No personal computer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could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have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trained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it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</a:t>
            </a: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CF4F31F-3728-42A8-4A77-BD13599B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4654"/>
            <a:ext cx="4421744" cy="314007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E6D681A-1BB4-84FF-19FD-268650FD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4654"/>
            <a:ext cx="4421744" cy="31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5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71C2B-8CDC-14C3-AA4B-B462B89A2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82185C1E-A7B5-3D9A-4467-038B9C48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Conclusions</a:t>
            </a:r>
            <a:endParaRPr lang="en-US" sz="20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91C54144-62D9-242C-E890-7C34F960D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Finally, we can recover from the formal definition that each predicted mask is a </a:t>
                </a:r>
                <a:r>
                  <a:rPr lang="en-US" sz="2000" b="1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matrix of probabilities</a:t>
                </a: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can access the model certainty around the prediction…</a:t>
                </a:r>
              </a:p>
              <a:p>
                <a:pPr marL="0" indent="0">
                  <a:buNone/>
                </a:pPr>
                <a:endParaRPr lang="en-US" sz="2000" b="1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00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noProof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</m:d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𝑡𝑢𝑚𝑜𝑟𝑎𝑙</m:t>
                      </m:r>
                      <m:r>
                        <a:rPr lang="en-US" sz="2000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…that</a:t>
                </a: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we can visualize it as an image overlay.</a:t>
                </a: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91C54144-62D9-242C-E890-7C34F960D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4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3FE71-115D-F692-4F45-C67A28520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B80BCA89-8B62-D3AB-2BCD-6BFC8A73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Probability Mask overlay</a:t>
            </a:r>
            <a:br>
              <a:rPr lang="en-US" sz="2500" noProof="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SETR model</a:t>
            </a:r>
            <a:endParaRPr lang="en-US" sz="2000" noProof="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87C1B3F-7550-3D95-53A9-BDBB5B43A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380" y="2153921"/>
            <a:ext cx="10225239" cy="35361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2745B86-5E7B-6A84-8564-12FE42A0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79" y="2153921"/>
            <a:ext cx="10225239" cy="3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43C81-5BF0-FD8F-9CB0-3893B164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81AC86B8-9660-6A38-A923-47D37134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Probability Mask overlay</a:t>
            </a:r>
            <a:br>
              <a:rPr lang="en-US" sz="2500" noProof="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Dice U-Net model</a:t>
            </a:r>
            <a:endParaRPr lang="en-US" sz="2000" noProof="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12" name="Segnaposto contenuto 8">
            <a:extLst>
              <a:ext uri="{FF2B5EF4-FFF2-40B4-BE49-F238E27FC236}">
                <a16:creationId xmlns:a16="http://schemas.microsoft.com/office/drawing/2014/main" id="{D4DFF3AF-EF3A-BFB8-B4D9-69A79474E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380" y="2153921"/>
            <a:ext cx="10225239" cy="353615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E9382B1-141E-7B90-3EA6-60140A77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80" y="2153922"/>
            <a:ext cx="10225239" cy="353615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D24FFAE-8583-CE09-F3D4-A6AF354AD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80" y="2153921"/>
            <a:ext cx="10225242" cy="35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0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1006AD-83B7-5750-DDBE-E7140D640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3BD14FB6-C00C-FA37-7E35-E30CE2BE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Probability Mask overlay</a:t>
            </a:r>
            <a:br>
              <a:rPr lang="en-US" sz="2500" noProof="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Combo 0.7 U-Net model</a:t>
            </a:r>
            <a:endParaRPr lang="en-US" sz="2000" noProof="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5" name="Segnaposto contenuto 8">
            <a:extLst>
              <a:ext uri="{FF2B5EF4-FFF2-40B4-BE49-F238E27FC236}">
                <a16:creationId xmlns:a16="http://schemas.microsoft.com/office/drawing/2014/main" id="{4C88D003-9978-4E00-D9E9-A0624B5F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80" y="2153921"/>
            <a:ext cx="10225239" cy="35361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630957D-1E11-A8C8-E8C4-23756E49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80" y="2153920"/>
            <a:ext cx="10225236" cy="353615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7F4F002-117A-C7A8-2B80-9D17CE6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76" y="2153919"/>
            <a:ext cx="10225239" cy="3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AAF19-45E8-A543-2044-BA161D307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71B19C70-E38E-7779-353F-92F523F7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Probability Mask overlay</a:t>
            </a:r>
            <a:br>
              <a:rPr lang="en-US" sz="2500" noProof="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Combo 0.5 U-Net model</a:t>
            </a:r>
            <a:endParaRPr lang="en-US" sz="2000" noProof="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5" name="Segnaposto contenuto 8">
            <a:extLst>
              <a:ext uri="{FF2B5EF4-FFF2-40B4-BE49-F238E27FC236}">
                <a16:creationId xmlns:a16="http://schemas.microsoft.com/office/drawing/2014/main" id="{6033EBA7-6ACA-DE07-9CC8-27420011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80" y="2153921"/>
            <a:ext cx="10225239" cy="35361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3C78928-ECB0-965C-10A8-5796229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80" y="2153920"/>
            <a:ext cx="10225236" cy="35361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84AD95-3A6A-43FD-F541-74B6B754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76" y="2153920"/>
            <a:ext cx="10225239" cy="3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0B58F-1184-02E0-2739-9B5AE6427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790D65F-F87A-C517-3EBC-BE905290A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2065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507FE2-1A38-92F4-0C0D-BF363ED28C79}"/>
              </a:ext>
            </a:extLst>
          </p:cNvPr>
          <p:cNvSpPr txBox="1"/>
          <p:nvPr/>
        </p:nvSpPr>
        <p:spPr>
          <a:xfrm>
            <a:off x="4683190" y="1702564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341F7D-BA05-39B8-C714-704C0850F254}"/>
              </a:ext>
            </a:extLst>
          </p:cNvPr>
          <p:cNvSpPr txBox="1"/>
          <p:nvPr/>
        </p:nvSpPr>
        <p:spPr>
          <a:xfrm>
            <a:off x="4683190" y="4754519"/>
            <a:ext cx="3142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(Vision Transformer)</a:t>
            </a:r>
          </a:p>
        </p:txBody>
      </p:sp>
      <p:cxnSp>
        <p:nvCxnSpPr>
          <p:cNvPr id="14" name="Connettore 7 13">
            <a:extLst>
              <a:ext uri="{FF2B5EF4-FFF2-40B4-BE49-F238E27FC236}">
                <a16:creationId xmlns:a16="http://schemas.microsoft.com/office/drawing/2014/main" id="{52DC343C-C699-642B-97FC-9A8528728941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044700" y="1902619"/>
            <a:ext cx="2638490" cy="15263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C26D3C62-9352-8125-2F1A-0BDD3C86ECCB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2044700" y="3429000"/>
            <a:ext cx="2638490" cy="152557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2652E7-7B21-8F13-21AD-1D6AE4D94D83}"/>
              </a:ext>
            </a:extLst>
          </p:cNvPr>
          <p:cNvSpPr txBox="1"/>
          <p:nvPr/>
        </p:nvSpPr>
        <p:spPr>
          <a:xfrm>
            <a:off x="7070666" y="1039020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Dice Loss U-net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A5A32B-7C68-B35A-3FED-EBDB20AA7C76}"/>
              </a:ext>
            </a:extLst>
          </p:cNvPr>
          <p:cNvSpPr txBox="1"/>
          <p:nvPr/>
        </p:nvSpPr>
        <p:spPr>
          <a:xfrm>
            <a:off x="7070666" y="1702564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Combo Loss 0.7 U-net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85C955-5928-F9DC-40B0-D2F137CDDD8C}"/>
              </a:ext>
            </a:extLst>
          </p:cNvPr>
          <p:cNvSpPr txBox="1"/>
          <p:nvPr/>
        </p:nvSpPr>
        <p:spPr>
          <a:xfrm>
            <a:off x="7083490" y="2366108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Combo Loss 0.5 U-net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2FB480-0AFD-1555-4B20-0707880CC08D}"/>
              </a:ext>
            </a:extLst>
          </p:cNvPr>
          <p:cNvSpPr txBox="1"/>
          <p:nvPr/>
        </p:nvSpPr>
        <p:spPr>
          <a:xfrm>
            <a:off x="8665012" y="4754519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Dice Loss SETR</a:t>
            </a:r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709C6B76-5A9E-BA65-8135-C31A011C226F}"/>
              </a:ext>
            </a:extLst>
          </p:cNvPr>
          <p:cNvSpPr/>
          <p:nvPr/>
        </p:nvSpPr>
        <p:spPr>
          <a:xfrm>
            <a:off x="6810703" y="1157590"/>
            <a:ext cx="272787" cy="1491674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02580DE6-9BD8-5706-EDE3-4364BFB7DD0D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5529897" y="1902619"/>
            <a:ext cx="1280806" cy="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EE8BE870-E821-B550-51EB-4B085246BB3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25397" y="4953766"/>
            <a:ext cx="839615" cy="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42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D18DC7-7F3B-D99F-3417-541E37B7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Project 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E2E808-CA85-C346-5DA4-CEEA1ED5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[1] EU cancer statistics: https://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ec.europa.eu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/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eurostat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/statistics-explained/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index.php?title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=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Cancer_statistics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[2] Brain tumor segmentation with Deep Neural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Networks,Medical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Image Analysis, Mohammad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Havaei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, Axel Davy, and others. 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2"/>
              </a:rPr>
              <a:t>https://doi.org/10.1016/j.media.2016.05.004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[3] Multi-class glioma segmentation on real-world data with missing MRI sequences: comparison of three deep learning algorithms: 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3"/>
              </a:rPr>
              <a:t>https://www.nature.com/articles/s41598-023-44794-0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[4] Dataset: 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4"/>
              </a:rPr>
              <a:t>https://www.kaggle.com/datasets/mateuszbuda/lgg-mri-segmentation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[5] Azad, R., Heidary, M., Yilmaz, K.,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Hüttemann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, M.,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Karimijafarbigloo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, S., Wu, Y.,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Schmeink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, A., &amp;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Merhof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, D. (2023). Loss Functions in the Era of Semantic Segmentation: A Survey and Outlook. arXiv:2312.05391. 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5"/>
              </a:rPr>
              <a:t>https://arxiv.org/abs/2312.05391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[6]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Ronneberger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, O., Fischer, P., &amp; Brox, T. (2015). U-Net: Convolutional Networks for Biomedical Image Segmentation.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arXiv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preprint arXiv:1505.04597. 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6"/>
              </a:rPr>
              <a:t>https://arxiv.org/abs/1505.04597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[7] The U-net: A Complete Guide. 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7"/>
              </a:rPr>
              <a:t>https://medium.com/@alejandro.itoaramendia/decoding-the-u-net-a-complete-guide-810b1c6d56d8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[8] Loss Function library: 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8"/>
              </a:rPr>
              <a:t>https://www.kaggle.com/code/bigironsphere/loss-function-library-keras-pytorch#Combo-Loss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[9] Image Segmentation Using Vision Transformers (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ViT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): A Deep Dive with Cityscapes and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CamVid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Datasets 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9"/>
              </a:rPr>
              <a:t>https://medium.com/@ankitrajsh/image-segmentation-using-vision-transformers-vit-a-deep-dive-with-cityscapes-and-camvid-datasets-fc1ccdca295b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[10]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Segmenter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: Transformer for Semantic Segmentation, Robin Strudel and Ricardo Garcia and Ivan Laptev and Cordelia Schmid, 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10"/>
              </a:rPr>
              <a:t>https://arxiv.org/abs/2105.05633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</a:p>
          <a:p>
            <a:pPr marL="0" indent="0">
              <a:buNone/>
            </a:pP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693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015DE-B8F0-DEC0-6F9C-269CD4F2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59CD887-6E20-E6DD-6745-845180D014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18516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18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18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The deep convolutional networks excels in </a:t>
                </a:r>
                <a:r>
                  <a:rPr lang="en-US" sz="1800" b="1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visual recognition tasks</a:t>
                </a:r>
                <a:r>
                  <a:rPr lang="en-US" sz="18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18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18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Those were originally devoted to the classification task, with the prediction of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b="1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output</a:t>
                </a:r>
              </a:p>
              <a:p>
                <a:pPr marL="0" indent="0">
                  <a:buNone/>
                </a:pPr>
                <a:endParaRPr lang="en-US" sz="1800" b="1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18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Now we need to predict a binary mask, i.e. a 2D image </a:t>
                </a:r>
              </a:p>
              <a:p>
                <a:pPr marL="0" indent="0">
                  <a:buNone/>
                </a:pPr>
                <a:endParaRPr lang="en-US" sz="18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59CD887-6E20-E6DD-6745-845180D014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185160" cy="4351338"/>
              </a:xfrm>
              <a:blipFill>
                <a:blip r:embed="rId2"/>
                <a:stretch>
                  <a:fillRect l="-19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8D820BE-4F2E-91D4-F4D1-4995C4A7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Models: U-net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7707CDB-83AE-3B60-4D27-2A9C15CE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117" y="1623110"/>
            <a:ext cx="6861050" cy="45538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BFE898-5527-E7EF-2501-D57572E34172}"/>
              </a:ext>
            </a:extLst>
          </p:cNvPr>
          <p:cNvSpPr txBox="1"/>
          <p:nvPr/>
        </p:nvSpPr>
        <p:spPr>
          <a:xfrm>
            <a:off x="838200" y="5853798"/>
            <a:ext cx="24440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noProof="0" dirty="0"/>
              <a:t>Fig. 6 </a:t>
            </a:r>
            <a:r>
              <a:rPr lang="en-US" sz="1500" noProof="0" dirty="0"/>
              <a:t>U-net architecture [6]</a:t>
            </a:r>
          </a:p>
        </p:txBody>
      </p:sp>
    </p:spTree>
    <p:extLst>
      <p:ext uri="{BB962C8B-B14F-4D97-AF65-F5344CB8AC3E}">
        <p14:creationId xmlns:p14="http://schemas.microsoft.com/office/powerpoint/2010/main" val="101082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5225E-DD27-2139-801E-9B52725B2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D771F-4CA7-ACB1-BDB8-9304BF67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3900" y="2829334"/>
            <a:ext cx="5398517" cy="22499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network does a convolution for some layers 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It reduces and modifies the original input dimensions and channel number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Results of each layer are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saved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for a later use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EEB5CAF-6E74-D060-238A-8007C3B8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Models: U-net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CE62E6-10CB-5BB1-CB93-A9CB9C69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624"/>
          <a:stretch>
            <a:fillRect/>
          </a:stretch>
        </p:blipFill>
        <p:spPr>
          <a:xfrm>
            <a:off x="1691665" y="1677365"/>
            <a:ext cx="2564383" cy="45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0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1243D-D71C-0B05-C3A9-92F78E16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7DF286-EEDB-5C12-6829-2F4FD9EC0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3900" y="2973156"/>
            <a:ext cx="5398517" cy="19755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To reconstruct the output mask the model does some deconvolution steps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Notice that the U shape comes due to the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reuse of previous layer output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: they are now attached to each new layer input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9873000-3A07-CD16-1724-B2A886BA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Models: U-net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062061-8EA1-36BB-1828-9F0F7A8B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51" t="293" r="980" b="-1"/>
          <a:stretch>
            <a:fillRect/>
          </a:stretch>
        </p:blipFill>
        <p:spPr>
          <a:xfrm>
            <a:off x="768096" y="1690688"/>
            <a:ext cx="4608576" cy="45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2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D9A4B-8CA1-8C59-49E3-302C3C6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B1B0DC7-C44C-6DB1-DC41-2816F1572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EB5DD8-BFCF-A8F0-9DD2-AD059665C8DE}"/>
              </a:ext>
            </a:extLst>
          </p:cNvPr>
          <p:cNvSpPr txBox="1"/>
          <p:nvPr/>
        </p:nvSpPr>
        <p:spPr>
          <a:xfrm>
            <a:off x="838200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0C113F4-1512-2DEB-D277-D33B0D83D43C}"/>
              </a:ext>
            </a:extLst>
          </p:cNvPr>
          <p:cNvSpPr txBox="1"/>
          <p:nvPr/>
        </p:nvSpPr>
        <p:spPr>
          <a:xfrm>
            <a:off x="838200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9DE1B82-5116-9550-F400-A0C54D9E644B}"/>
              </a:ext>
            </a:extLst>
          </p:cNvPr>
          <p:cNvSpPr txBox="1"/>
          <p:nvPr/>
        </p:nvSpPr>
        <p:spPr>
          <a:xfrm>
            <a:off x="838200" y="2226156"/>
            <a:ext cx="7968916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</p:spTree>
    <p:extLst>
      <p:ext uri="{BB962C8B-B14F-4D97-AF65-F5344CB8AC3E}">
        <p14:creationId xmlns:p14="http://schemas.microsoft.com/office/powerpoint/2010/main" val="84963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773378-4E7F-8388-FF8F-0D565B556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Cancer was the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second leading cause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of death in EU in 2021, with a percentage of 21.6 total number of deaths [1]. 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2015 United States estimated the emergence of 23000 new brain related cases in its territory.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Now the most common treatments for the brain tumor is the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surgery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, but its not always an easy to execute solution [2].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Even if some tumor as meningiomas can be easily segmented, there are other types which could be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hardly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localized: poorly contrasted, usually diffused, with tentacle-like structures.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B718A6D-95A1-5F61-E92B-A04D2FED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Tumor individuation 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12453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E74F0-860C-1B6E-18CB-A05F7F8CD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EC6534-5232-B36D-834A-A5C186807623}"/>
              </a:ext>
            </a:extLst>
          </p:cNvPr>
          <p:cNvSpPr txBox="1"/>
          <p:nvPr/>
        </p:nvSpPr>
        <p:spPr>
          <a:xfrm>
            <a:off x="3156545" y="4154790"/>
            <a:ext cx="5878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Sequence of convolution with 64 in 64 channels layers 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with ReLU activation and max pooling </a:t>
            </a: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9CC9F2B9-FD75-4744-6862-620771160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269FE4-AC9B-4A64-119B-73AC18B7C3FA}"/>
              </a:ext>
            </a:extLst>
          </p:cNvPr>
          <p:cNvSpPr txBox="1"/>
          <p:nvPr/>
        </p:nvSpPr>
        <p:spPr>
          <a:xfrm>
            <a:off x="-7535784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38AE87-9A3B-B048-CA73-27394B1FCEF9}"/>
              </a:ext>
            </a:extLst>
          </p:cNvPr>
          <p:cNvSpPr txBox="1"/>
          <p:nvPr/>
        </p:nvSpPr>
        <p:spPr>
          <a:xfrm>
            <a:off x="-7535784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0CC003-8177-F818-A4B7-B3EA03F4ED7E}"/>
              </a:ext>
            </a:extLst>
          </p:cNvPr>
          <p:cNvSpPr txBox="1"/>
          <p:nvPr/>
        </p:nvSpPr>
        <p:spPr>
          <a:xfrm>
            <a:off x="-7535784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502657-1ADF-3562-6702-B6A0C6D370B8}"/>
              </a:ext>
            </a:extLst>
          </p:cNvPr>
          <p:cNvSpPr txBox="1"/>
          <p:nvPr/>
        </p:nvSpPr>
        <p:spPr>
          <a:xfrm>
            <a:off x="0" y="415479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Definition of the convolution phase </a:t>
            </a:r>
          </a:p>
        </p:txBody>
      </p:sp>
    </p:spTree>
    <p:extLst>
      <p:ext uri="{BB962C8B-B14F-4D97-AF65-F5344CB8AC3E}">
        <p14:creationId xmlns:p14="http://schemas.microsoft.com/office/powerpoint/2010/main" val="159316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6681-B480-DFCE-938C-7EDF676A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E0041F-6537-4434-1769-227669503A9C}"/>
              </a:ext>
            </a:extLst>
          </p:cNvPr>
          <p:cNvSpPr txBox="1"/>
          <p:nvPr/>
        </p:nvSpPr>
        <p:spPr>
          <a:xfrm>
            <a:off x="0" y="4154790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The path is divided into same-channel and doubled + </a:t>
            </a:r>
            <a:r>
              <a:rPr lang="en-US" noProof="0" dirty="0" err="1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maxpooling</a:t>
            </a:r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steps</a:t>
            </a:r>
          </a:p>
          <a:p>
            <a:pPr algn="ctr"/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sz="2000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2106AFF7-7B3D-134A-153B-E4A10672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8B095-A720-9123-8B2D-EB7CE413B68C}"/>
              </a:ext>
            </a:extLst>
          </p:cNvPr>
          <p:cNvSpPr txBox="1"/>
          <p:nvPr/>
        </p:nvSpPr>
        <p:spPr>
          <a:xfrm>
            <a:off x="-7535784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3EEA9A-12BA-D43B-0BE5-D8DCE4A5FB5F}"/>
              </a:ext>
            </a:extLst>
          </p:cNvPr>
          <p:cNvSpPr txBox="1"/>
          <p:nvPr/>
        </p:nvSpPr>
        <p:spPr>
          <a:xfrm>
            <a:off x="-7535784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6D4EE92-282C-6903-3C98-7106621D8A43}"/>
              </a:ext>
            </a:extLst>
          </p:cNvPr>
          <p:cNvSpPr txBox="1"/>
          <p:nvPr/>
        </p:nvSpPr>
        <p:spPr>
          <a:xfrm>
            <a:off x="-7535784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93BE50-DB05-B044-45B1-8E70EC98BE3C}"/>
              </a:ext>
            </a:extLst>
          </p:cNvPr>
          <p:cNvSpPr txBox="1"/>
          <p:nvPr/>
        </p:nvSpPr>
        <p:spPr>
          <a:xfrm>
            <a:off x="0" y="4154790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Definition of the convolution phase </a:t>
            </a:r>
          </a:p>
        </p:txBody>
      </p:sp>
    </p:spTree>
    <p:extLst>
      <p:ext uri="{BB962C8B-B14F-4D97-AF65-F5344CB8AC3E}">
        <p14:creationId xmlns:p14="http://schemas.microsoft.com/office/powerpoint/2010/main" val="4137620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BD3D9-C473-57D7-9B78-A0D83D498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185C77-0E6C-2600-6FC9-415F3C29C631}"/>
              </a:ext>
            </a:extLst>
          </p:cNvPr>
          <p:cNvSpPr txBox="1"/>
          <p:nvPr/>
        </p:nvSpPr>
        <p:spPr>
          <a:xfrm>
            <a:off x="-88900" y="1366565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3 x 3 x 3 kernels applied with same spatial dimension due to padding 1</a:t>
            </a:r>
          </a:p>
          <a:p>
            <a:pPr algn="ctr"/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sz="2000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4787D4B6-3297-C5B7-2793-48C87A959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671246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850D54-1D8B-C95A-4DB6-05A2FDAC25D1}"/>
              </a:ext>
            </a:extLst>
          </p:cNvPr>
          <p:cNvSpPr txBox="1"/>
          <p:nvPr/>
        </p:nvSpPr>
        <p:spPr>
          <a:xfrm>
            <a:off x="-7535784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A5191D-38C3-1E6C-5AC0-574542890F5F}"/>
              </a:ext>
            </a:extLst>
          </p:cNvPr>
          <p:cNvSpPr txBox="1"/>
          <p:nvPr/>
        </p:nvSpPr>
        <p:spPr>
          <a:xfrm>
            <a:off x="-7535784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0BB494E-C872-22E3-FD4B-E15F9DC507BF}"/>
              </a:ext>
            </a:extLst>
          </p:cNvPr>
          <p:cNvSpPr txBox="1"/>
          <p:nvPr/>
        </p:nvSpPr>
        <p:spPr>
          <a:xfrm>
            <a:off x="-7535784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9AD7BB09-52EC-88C4-6378-42E0B1E434C5}"/>
              </a:ext>
            </a:extLst>
          </p:cNvPr>
          <p:cNvSpPr>
            <a:spLocks/>
          </p:cNvSpPr>
          <p:nvPr/>
        </p:nvSpPr>
        <p:spPr>
          <a:xfrm>
            <a:off x="2113667" y="3599228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DF9CAB4B-1FB7-B82F-B3CB-11F5F562DB1B}"/>
              </a:ext>
            </a:extLst>
          </p:cNvPr>
          <p:cNvSpPr>
            <a:spLocks/>
          </p:cNvSpPr>
          <p:nvPr/>
        </p:nvSpPr>
        <p:spPr>
          <a:xfrm>
            <a:off x="2293298" y="3781821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02518472-7DD1-9132-9031-7C44BADC0C08}"/>
              </a:ext>
            </a:extLst>
          </p:cNvPr>
          <p:cNvSpPr>
            <a:spLocks/>
          </p:cNvSpPr>
          <p:nvPr/>
        </p:nvSpPr>
        <p:spPr>
          <a:xfrm>
            <a:off x="2388120" y="3781821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E7431280-76A2-B0A8-B236-6F0C7599BF39}"/>
              </a:ext>
            </a:extLst>
          </p:cNvPr>
          <p:cNvSpPr>
            <a:spLocks/>
          </p:cNvSpPr>
          <p:nvPr/>
        </p:nvSpPr>
        <p:spPr>
          <a:xfrm>
            <a:off x="2480061" y="3781821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EDEAEF9D-E979-86AF-6618-F77F58F4AD29}"/>
              </a:ext>
            </a:extLst>
          </p:cNvPr>
          <p:cNvSpPr>
            <a:spLocks/>
          </p:cNvSpPr>
          <p:nvPr/>
        </p:nvSpPr>
        <p:spPr>
          <a:xfrm>
            <a:off x="2293298" y="3875700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94D362AE-17AA-E95C-2680-7FB6FF3B6A79}"/>
              </a:ext>
            </a:extLst>
          </p:cNvPr>
          <p:cNvSpPr>
            <a:spLocks/>
          </p:cNvSpPr>
          <p:nvPr/>
        </p:nvSpPr>
        <p:spPr>
          <a:xfrm>
            <a:off x="2388120" y="3875700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5AAA493E-C6DC-9602-9B51-D8292A414DCC}"/>
              </a:ext>
            </a:extLst>
          </p:cNvPr>
          <p:cNvSpPr>
            <a:spLocks/>
          </p:cNvSpPr>
          <p:nvPr/>
        </p:nvSpPr>
        <p:spPr>
          <a:xfrm>
            <a:off x="2480061" y="3875700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289AF211-F099-3610-D242-9F4C5D0D89E5}"/>
              </a:ext>
            </a:extLst>
          </p:cNvPr>
          <p:cNvSpPr>
            <a:spLocks/>
          </p:cNvSpPr>
          <p:nvPr/>
        </p:nvSpPr>
        <p:spPr>
          <a:xfrm>
            <a:off x="2293298" y="3969579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BE55F4A4-BF59-0DF0-432D-7F245F06440B}"/>
              </a:ext>
            </a:extLst>
          </p:cNvPr>
          <p:cNvSpPr>
            <a:spLocks/>
          </p:cNvSpPr>
          <p:nvPr/>
        </p:nvSpPr>
        <p:spPr>
          <a:xfrm>
            <a:off x="2388120" y="3969579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E55264CC-7BD1-D55C-E3B4-21F6038027AE}"/>
              </a:ext>
            </a:extLst>
          </p:cNvPr>
          <p:cNvSpPr>
            <a:spLocks/>
          </p:cNvSpPr>
          <p:nvPr/>
        </p:nvSpPr>
        <p:spPr>
          <a:xfrm>
            <a:off x="2480061" y="3969579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Parentesi graffa chiusa 99">
            <a:extLst>
              <a:ext uri="{FF2B5EF4-FFF2-40B4-BE49-F238E27FC236}">
                <a16:creationId xmlns:a16="http://schemas.microsoft.com/office/drawing/2014/main" id="{5E6EFDF3-669A-D18D-4166-53B26C754C89}"/>
              </a:ext>
            </a:extLst>
          </p:cNvPr>
          <p:cNvSpPr>
            <a:spLocks/>
          </p:cNvSpPr>
          <p:nvPr/>
        </p:nvSpPr>
        <p:spPr>
          <a:xfrm>
            <a:off x="2618433" y="3781821"/>
            <a:ext cx="94822" cy="28163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067B733D-BDB8-3233-3295-6319E5018AF7}"/>
              </a:ext>
            </a:extLst>
          </p:cNvPr>
          <p:cNvSpPr>
            <a:spLocks/>
          </p:cNvSpPr>
          <p:nvPr/>
        </p:nvSpPr>
        <p:spPr>
          <a:xfrm>
            <a:off x="3706368" y="3863997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FDF2C908-83C4-0B93-7FD2-9F1BBB09331A}"/>
              </a:ext>
            </a:extLst>
          </p:cNvPr>
          <p:cNvSpPr>
            <a:spLocks/>
          </p:cNvSpPr>
          <p:nvPr/>
        </p:nvSpPr>
        <p:spPr>
          <a:xfrm>
            <a:off x="3908537" y="4037521"/>
            <a:ext cx="94822" cy="93879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D762947B-FAE5-DCF4-4DBE-046F44C1F825}"/>
              </a:ext>
            </a:extLst>
          </p:cNvPr>
          <p:cNvCxnSpPr>
            <a:cxnSpLocks/>
          </p:cNvCxnSpPr>
          <p:nvPr/>
        </p:nvCxnSpPr>
        <p:spPr>
          <a:xfrm>
            <a:off x="2865655" y="4081689"/>
            <a:ext cx="1003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1E9701C3-EC71-6838-3E1D-C9A93B57CECA}"/>
              </a:ext>
            </a:extLst>
          </p:cNvPr>
          <p:cNvSpPr>
            <a:spLocks/>
          </p:cNvSpPr>
          <p:nvPr/>
        </p:nvSpPr>
        <p:spPr>
          <a:xfrm>
            <a:off x="2266067" y="3751628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1BAB3984-4B10-850E-5A61-267FC6B893C5}"/>
              </a:ext>
            </a:extLst>
          </p:cNvPr>
          <p:cNvSpPr>
            <a:spLocks/>
          </p:cNvSpPr>
          <p:nvPr/>
        </p:nvSpPr>
        <p:spPr>
          <a:xfrm>
            <a:off x="2445698" y="3934221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ABE18EAB-2B6A-42C0-AD7F-4E40CF67B3A9}"/>
              </a:ext>
            </a:extLst>
          </p:cNvPr>
          <p:cNvSpPr>
            <a:spLocks/>
          </p:cNvSpPr>
          <p:nvPr/>
        </p:nvSpPr>
        <p:spPr>
          <a:xfrm>
            <a:off x="2540520" y="3934221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068B15A8-54EC-B9B3-12E1-0E9E9A6D91CF}"/>
              </a:ext>
            </a:extLst>
          </p:cNvPr>
          <p:cNvSpPr>
            <a:spLocks/>
          </p:cNvSpPr>
          <p:nvPr/>
        </p:nvSpPr>
        <p:spPr>
          <a:xfrm>
            <a:off x="2632461" y="3934221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D6A2B9CD-D220-5677-8AB4-4B3FF4FAED73}"/>
              </a:ext>
            </a:extLst>
          </p:cNvPr>
          <p:cNvSpPr>
            <a:spLocks/>
          </p:cNvSpPr>
          <p:nvPr/>
        </p:nvSpPr>
        <p:spPr>
          <a:xfrm>
            <a:off x="2445698" y="4028100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3797E2F4-E40A-89B4-F9F3-C9F616ADDA2C}"/>
              </a:ext>
            </a:extLst>
          </p:cNvPr>
          <p:cNvSpPr>
            <a:spLocks/>
          </p:cNvSpPr>
          <p:nvPr/>
        </p:nvSpPr>
        <p:spPr>
          <a:xfrm>
            <a:off x="2540520" y="4028100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771AF243-6B07-F002-5E32-79DE9AAD45A0}"/>
              </a:ext>
            </a:extLst>
          </p:cNvPr>
          <p:cNvSpPr>
            <a:spLocks/>
          </p:cNvSpPr>
          <p:nvPr/>
        </p:nvSpPr>
        <p:spPr>
          <a:xfrm>
            <a:off x="2632461" y="4028100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DCAAB5E0-26F1-F031-76EE-A66583BF71A5}"/>
              </a:ext>
            </a:extLst>
          </p:cNvPr>
          <p:cNvSpPr>
            <a:spLocks/>
          </p:cNvSpPr>
          <p:nvPr/>
        </p:nvSpPr>
        <p:spPr>
          <a:xfrm>
            <a:off x="2445698" y="4121979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3112F7C9-179E-394F-499E-226F543092C3}"/>
              </a:ext>
            </a:extLst>
          </p:cNvPr>
          <p:cNvSpPr>
            <a:spLocks/>
          </p:cNvSpPr>
          <p:nvPr/>
        </p:nvSpPr>
        <p:spPr>
          <a:xfrm>
            <a:off x="2540520" y="4121979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7" name="Rettangolo 126">
            <a:extLst>
              <a:ext uri="{FF2B5EF4-FFF2-40B4-BE49-F238E27FC236}">
                <a16:creationId xmlns:a16="http://schemas.microsoft.com/office/drawing/2014/main" id="{D9DC3CD4-1782-497A-81A5-2EFE48F8B9B0}"/>
              </a:ext>
            </a:extLst>
          </p:cNvPr>
          <p:cNvSpPr>
            <a:spLocks/>
          </p:cNvSpPr>
          <p:nvPr/>
        </p:nvSpPr>
        <p:spPr>
          <a:xfrm>
            <a:off x="2632461" y="4121979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8" name="Parentesi graffa chiusa 127">
            <a:extLst>
              <a:ext uri="{FF2B5EF4-FFF2-40B4-BE49-F238E27FC236}">
                <a16:creationId xmlns:a16="http://schemas.microsoft.com/office/drawing/2014/main" id="{666D533D-9EF7-E1A1-AC34-0B623CA001AF}"/>
              </a:ext>
            </a:extLst>
          </p:cNvPr>
          <p:cNvSpPr>
            <a:spLocks/>
          </p:cNvSpPr>
          <p:nvPr/>
        </p:nvSpPr>
        <p:spPr>
          <a:xfrm>
            <a:off x="2770833" y="3934221"/>
            <a:ext cx="94822" cy="28163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0" name="Rettangolo 129">
            <a:extLst>
              <a:ext uri="{FF2B5EF4-FFF2-40B4-BE49-F238E27FC236}">
                <a16:creationId xmlns:a16="http://schemas.microsoft.com/office/drawing/2014/main" id="{51CE7D7B-15F2-713E-A0C0-F567F19AEE11}"/>
              </a:ext>
            </a:extLst>
          </p:cNvPr>
          <p:cNvSpPr>
            <a:spLocks/>
          </p:cNvSpPr>
          <p:nvPr/>
        </p:nvSpPr>
        <p:spPr>
          <a:xfrm>
            <a:off x="2418467" y="3904028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1" name="Rettangolo 130">
            <a:extLst>
              <a:ext uri="{FF2B5EF4-FFF2-40B4-BE49-F238E27FC236}">
                <a16:creationId xmlns:a16="http://schemas.microsoft.com/office/drawing/2014/main" id="{8882E114-2EB6-A12D-3EE4-C07A7AC94453}"/>
              </a:ext>
            </a:extLst>
          </p:cNvPr>
          <p:cNvSpPr>
            <a:spLocks/>
          </p:cNvSpPr>
          <p:nvPr/>
        </p:nvSpPr>
        <p:spPr>
          <a:xfrm>
            <a:off x="2598098" y="4086621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9A2CB38E-4FBD-27CC-01A8-924DFD1E1A03}"/>
              </a:ext>
            </a:extLst>
          </p:cNvPr>
          <p:cNvSpPr>
            <a:spLocks/>
          </p:cNvSpPr>
          <p:nvPr/>
        </p:nvSpPr>
        <p:spPr>
          <a:xfrm>
            <a:off x="2692920" y="4086621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05546000-2178-7877-BEAB-8CFBF502320B}"/>
              </a:ext>
            </a:extLst>
          </p:cNvPr>
          <p:cNvSpPr>
            <a:spLocks/>
          </p:cNvSpPr>
          <p:nvPr/>
        </p:nvSpPr>
        <p:spPr>
          <a:xfrm>
            <a:off x="2784861" y="4086621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4" name="Rettangolo 133">
            <a:extLst>
              <a:ext uri="{FF2B5EF4-FFF2-40B4-BE49-F238E27FC236}">
                <a16:creationId xmlns:a16="http://schemas.microsoft.com/office/drawing/2014/main" id="{1934DB37-6EE6-A48C-C820-29C70CA607E7}"/>
              </a:ext>
            </a:extLst>
          </p:cNvPr>
          <p:cNvSpPr>
            <a:spLocks/>
          </p:cNvSpPr>
          <p:nvPr/>
        </p:nvSpPr>
        <p:spPr>
          <a:xfrm>
            <a:off x="2598098" y="4180500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BD5C374A-6BCC-9715-F8AC-684DFE1B2D10}"/>
              </a:ext>
            </a:extLst>
          </p:cNvPr>
          <p:cNvSpPr>
            <a:spLocks/>
          </p:cNvSpPr>
          <p:nvPr/>
        </p:nvSpPr>
        <p:spPr>
          <a:xfrm>
            <a:off x="2692920" y="4180500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EF9348CF-96C8-D534-2855-134D6CE670D4}"/>
              </a:ext>
            </a:extLst>
          </p:cNvPr>
          <p:cNvSpPr>
            <a:spLocks/>
          </p:cNvSpPr>
          <p:nvPr/>
        </p:nvSpPr>
        <p:spPr>
          <a:xfrm>
            <a:off x="2784861" y="4180500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7" name="Rettangolo 136">
            <a:extLst>
              <a:ext uri="{FF2B5EF4-FFF2-40B4-BE49-F238E27FC236}">
                <a16:creationId xmlns:a16="http://schemas.microsoft.com/office/drawing/2014/main" id="{75E784BB-D7E9-805E-0526-8C396C733D32}"/>
              </a:ext>
            </a:extLst>
          </p:cNvPr>
          <p:cNvSpPr>
            <a:spLocks/>
          </p:cNvSpPr>
          <p:nvPr/>
        </p:nvSpPr>
        <p:spPr>
          <a:xfrm>
            <a:off x="2598098" y="4274379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8" name="Rettangolo 137">
            <a:extLst>
              <a:ext uri="{FF2B5EF4-FFF2-40B4-BE49-F238E27FC236}">
                <a16:creationId xmlns:a16="http://schemas.microsoft.com/office/drawing/2014/main" id="{75C628B6-36C2-91C6-7F20-E5CFB2BCDA99}"/>
              </a:ext>
            </a:extLst>
          </p:cNvPr>
          <p:cNvSpPr>
            <a:spLocks/>
          </p:cNvSpPr>
          <p:nvPr/>
        </p:nvSpPr>
        <p:spPr>
          <a:xfrm>
            <a:off x="2692920" y="4274379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9" name="Rettangolo 138">
            <a:extLst>
              <a:ext uri="{FF2B5EF4-FFF2-40B4-BE49-F238E27FC236}">
                <a16:creationId xmlns:a16="http://schemas.microsoft.com/office/drawing/2014/main" id="{F0E29563-92BA-0F9B-A22E-769ECFE3E9BB}"/>
              </a:ext>
            </a:extLst>
          </p:cNvPr>
          <p:cNvSpPr>
            <a:spLocks/>
          </p:cNvSpPr>
          <p:nvPr/>
        </p:nvSpPr>
        <p:spPr>
          <a:xfrm>
            <a:off x="2784861" y="4274379"/>
            <a:ext cx="94822" cy="93879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0" name="Parentesi graffa chiusa 139">
            <a:extLst>
              <a:ext uri="{FF2B5EF4-FFF2-40B4-BE49-F238E27FC236}">
                <a16:creationId xmlns:a16="http://schemas.microsoft.com/office/drawing/2014/main" id="{97CFD16C-701F-67BE-7A31-ED5953A06493}"/>
              </a:ext>
            </a:extLst>
          </p:cNvPr>
          <p:cNvSpPr>
            <a:spLocks/>
          </p:cNvSpPr>
          <p:nvPr/>
        </p:nvSpPr>
        <p:spPr>
          <a:xfrm>
            <a:off x="2923233" y="4086621"/>
            <a:ext cx="94822" cy="28163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3" name="CasellaDiTesto 142">
            <a:extLst>
              <a:ext uri="{FF2B5EF4-FFF2-40B4-BE49-F238E27FC236}">
                <a16:creationId xmlns:a16="http://schemas.microsoft.com/office/drawing/2014/main" id="{70DB2013-6602-76B7-44F1-671721792298}"/>
              </a:ext>
            </a:extLst>
          </p:cNvPr>
          <p:cNvSpPr txBox="1">
            <a:spLocks/>
          </p:cNvSpPr>
          <p:nvPr/>
        </p:nvSpPr>
        <p:spPr>
          <a:xfrm>
            <a:off x="4630070" y="3914177"/>
            <a:ext cx="96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64 times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BCFBD0-D438-E8E7-2455-8B9F392D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680" y="3200336"/>
            <a:ext cx="2777182" cy="1843286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CAC1A36A-7E4B-4A67-F87D-E9A5A6BCCDC8}"/>
              </a:ext>
            </a:extLst>
          </p:cNvPr>
          <p:cNvSpPr/>
          <p:nvPr/>
        </p:nvSpPr>
        <p:spPr>
          <a:xfrm>
            <a:off x="7657680" y="3168534"/>
            <a:ext cx="303696" cy="894924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41CD603-D716-2208-EDEA-9824499B7791}"/>
              </a:ext>
            </a:extLst>
          </p:cNvPr>
          <p:cNvCxnSpPr>
            <a:endCxn id="4" idx="2"/>
          </p:cNvCxnSpPr>
          <p:nvPr/>
        </p:nvCxnSpPr>
        <p:spPr>
          <a:xfrm>
            <a:off x="7278624" y="3615996"/>
            <a:ext cx="379056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0546B52-03D8-D7AB-5B9F-67097F23661B}"/>
              </a:ext>
            </a:extLst>
          </p:cNvPr>
          <p:cNvSpPr txBox="1"/>
          <p:nvPr/>
        </p:nvSpPr>
        <p:spPr>
          <a:xfrm>
            <a:off x="0" y="1369469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Definition of the convolution phase </a:t>
            </a:r>
          </a:p>
        </p:txBody>
      </p:sp>
    </p:spTree>
    <p:extLst>
      <p:ext uri="{BB962C8B-B14F-4D97-AF65-F5344CB8AC3E}">
        <p14:creationId xmlns:p14="http://schemas.microsoft.com/office/powerpoint/2010/main" val="196524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2B2FA-E032-E6FA-A636-62DDDEE1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B960BF-8233-043B-986C-AF9E36BB536D}"/>
              </a:ext>
            </a:extLst>
          </p:cNvPr>
          <p:cNvSpPr txBox="1"/>
          <p:nvPr/>
        </p:nvSpPr>
        <p:spPr>
          <a:xfrm>
            <a:off x="-2125268" y="1108263"/>
            <a:ext cx="12192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At the beginning we obtain 64 output channels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but at each depth level we double the number of channels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algn="ctr"/>
            <a:endParaRPr lang="en-US" sz="2000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F99FCCBE-F123-D175-F680-2E204147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671246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A7E969-C72C-958B-8AF8-FC6C41E7CE19}"/>
              </a:ext>
            </a:extLst>
          </p:cNvPr>
          <p:cNvSpPr txBox="1"/>
          <p:nvPr/>
        </p:nvSpPr>
        <p:spPr>
          <a:xfrm>
            <a:off x="-7535784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935AAA3-5931-F88B-10AE-13C4411C3771}"/>
              </a:ext>
            </a:extLst>
          </p:cNvPr>
          <p:cNvSpPr txBox="1"/>
          <p:nvPr/>
        </p:nvSpPr>
        <p:spPr>
          <a:xfrm>
            <a:off x="-7535784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8D1F86-5EA7-ACE4-A783-602AE4BE9D5A}"/>
              </a:ext>
            </a:extLst>
          </p:cNvPr>
          <p:cNvSpPr txBox="1"/>
          <p:nvPr/>
        </p:nvSpPr>
        <p:spPr>
          <a:xfrm>
            <a:off x="-7535784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850053B-DE06-5850-0F2C-AC98426AE4F9}"/>
              </a:ext>
            </a:extLst>
          </p:cNvPr>
          <p:cNvSpPr/>
          <p:nvPr/>
        </p:nvSpPr>
        <p:spPr>
          <a:xfrm>
            <a:off x="2650269" y="3350473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61C8DD5-3F69-B6EC-2DEE-85571F004FB1}"/>
              </a:ext>
            </a:extLst>
          </p:cNvPr>
          <p:cNvSpPr/>
          <p:nvPr/>
        </p:nvSpPr>
        <p:spPr>
          <a:xfrm>
            <a:off x="2802669" y="3502873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28C1226-1019-55BE-9650-ECB63BAE7198}"/>
              </a:ext>
            </a:extLst>
          </p:cNvPr>
          <p:cNvSpPr/>
          <p:nvPr/>
        </p:nvSpPr>
        <p:spPr>
          <a:xfrm>
            <a:off x="2955069" y="3655273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8943431-390E-DD22-BA74-5D134EFFB96A}"/>
              </a:ext>
            </a:extLst>
          </p:cNvPr>
          <p:cNvSpPr/>
          <p:nvPr/>
        </p:nvSpPr>
        <p:spPr>
          <a:xfrm>
            <a:off x="5169023" y="3350473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E66AF2F-9542-C3EF-3BE8-07954C9465D1}"/>
              </a:ext>
            </a:extLst>
          </p:cNvPr>
          <p:cNvSpPr/>
          <p:nvPr/>
        </p:nvSpPr>
        <p:spPr>
          <a:xfrm>
            <a:off x="5321423" y="3502873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D3FCB0C-E8C2-8DA6-2B94-A639168CEFAF}"/>
              </a:ext>
            </a:extLst>
          </p:cNvPr>
          <p:cNvSpPr/>
          <p:nvPr/>
        </p:nvSpPr>
        <p:spPr>
          <a:xfrm>
            <a:off x="5473823" y="3655273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B65863A-8095-2B8F-F2DD-74AD98DEBD78}"/>
              </a:ext>
            </a:extLst>
          </p:cNvPr>
          <p:cNvSpPr/>
          <p:nvPr/>
        </p:nvSpPr>
        <p:spPr>
          <a:xfrm>
            <a:off x="5931023" y="4112473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3E14DE3-A679-CF6B-5027-FF52508760FD}"/>
              </a:ext>
            </a:extLst>
          </p:cNvPr>
          <p:cNvSpPr/>
          <p:nvPr/>
        </p:nvSpPr>
        <p:spPr>
          <a:xfrm>
            <a:off x="6083423" y="4264873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775D7F9-EB5A-85D9-9E1B-127D4CE5EDFE}"/>
              </a:ext>
            </a:extLst>
          </p:cNvPr>
          <p:cNvSpPr txBox="1"/>
          <p:nvPr/>
        </p:nvSpPr>
        <p:spPr>
          <a:xfrm rot="2398124">
            <a:off x="5719790" y="37970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2421B31-A097-477B-B9D9-9E4B44C1702E}"/>
              </a:ext>
            </a:extLst>
          </p:cNvPr>
          <p:cNvSpPr/>
          <p:nvPr/>
        </p:nvSpPr>
        <p:spPr>
          <a:xfrm>
            <a:off x="6235823" y="4417273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3D135D7-DA67-B595-10CA-244E18E83274}"/>
              </a:ext>
            </a:extLst>
          </p:cNvPr>
          <p:cNvCxnSpPr/>
          <p:nvPr/>
        </p:nvCxnSpPr>
        <p:spPr>
          <a:xfrm>
            <a:off x="4187255" y="3983478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3DA21F5-7E48-4F79-DB4D-1DDBE536D1C2}"/>
              </a:ext>
            </a:extLst>
          </p:cNvPr>
          <p:cNvSpPr txBox="1"/>
          <p:nvPr/>
        </p:nvSpPr>
        <p:spPr>
          <a:xfrm>
            <a:off x="6381092" y="51360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64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B3EE3EB-822A-9DDC-8EB1-D5FB5E4E656A}"/>
              </a:ext>
            </a:extLst>
          </p:cNvPr>
          <p:cNvSpPr txBox="1"/>
          <p:nvPr/>
        </p:nvSpPr>
        <p:spPr>
          <a:xfrm>
            <a:off x="3242501" y="46203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5CA816-1E87-B44E-B7F0-0943E7B70FB6}"/>
              </a:ext>
            </a:extLst>
          </p:cNvPr>
          <p:cNvSpPr txBox="1"/>
          <p:nvPr/>
        </p:nvSpPr>
        <p:spPr>
          <a:xfrm>
            <a:off x="-2125268" y="110826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Definition of the convolution phase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C465A702-4818-ECEF-6FAB-155E838CF40C}"/>
              </a:ext>
            </a:extLst>
          </p:cNvPr>
          <p:cNvSpPr/>
          <p:nvPr/>
        </p:nvSpPr>
        <p:spPr>
          <a:xfrm>
            <a:off x="8221269" y="3350473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FA5693C-644A-C8DF-F9E9-C3D6E445C2D6}"/>
              </a:ext>
            </a:extLst>
          </p:cNvPr>
          <p:cNvSpPr/>
          <p:nvPr/>
        </p:nvSpPr>
        <p:spPr>
          <a:xfrm>
            <a:off x="8373669" y="3502873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142F5AD3-A990-1A86-5AB5-A55A34A2AB13}"/>
              </a:ext>
            </a:extLst>
          </p:cNvPr>
          <p:cNvSpPr/>
          <p:nvPr/>
        </p:nvSpPr>
        <p:spPr>
          <a:xfrm>
            <a:off x="8526069" y="3655273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2D0355A-CEEF-4831-78A4-7E128C0262EA}"/>
              </a:ext>
            </a:extLst>
          </p:cNvPr>
          <p:cNvSpPr/>
          <p:nvPr/>
        </p:nvSpPr>
        <p:spPr>
          <a:xfrm>
            <a:off x="8983269" y="4112473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A17B665F-C299-B9E8-4352-F86B9FCC9AA6}"/>
              </a:ext>
            </a:extLst>
          </p:cNvPr>
          <p:cNvSpPr/>
          <p:nvPr/>
        </p:nvSpPr>
        <p:spPr>
          <a:xfrm>
            <a:off x="9135669" y="4264873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3DCCE7D-5F4F-E3A8-6851-10CBE25A8165}"/>
              </a:ext>
            </a:extLst>
          </p:cNvPr>
          <p:cNvSpPr txBox="1"/>
          <p:nvPr/>
        </p:nvSpPr>
        <p:spPr>
          <a:xfrm rot="2398124">
            <a:off x="8772036" y="37970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E44668A4-4D4D-94E2-0B0E-BB89E207A251}"/>
              </a:ext>
            </a:extLst>
          </p:cNvPr>
          <p:cNvSpPr/>
          <p:nvPr/>
        </p:nvSpPr>
        <p:spPr>
          <a:xfrm>
            <a:off x="9288069" y="4417273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1F752327-1B41-BE20-31D0-F96E9DC21D39}"/>
              </a:ext>
            </a:extLst>
          </p:cNvPr>
          <p:cNvCxnSpPr/>
          <p:nvPr/>
        </p:nvCxnSpPr>
        <p:spPr>
          <a:xfrm>
            <a:off x="7239501" y="3983478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6052406-2679-ADBF-7491-AEDCBF6D9244}"/>
              </a:ext>
            </a:extLst>
          </p:cNvPr>
          <p:cNvSpPr txBox="1"/>
          <p:nvPr/>
        </p:nvSpPr>
        <p:spPr>
          <a:xfrm>
            <a:off x="9430492" y="51360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64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BEBD2C9-5E3C-B583-2D22-98DC54A294D4}"/>
              </a:ext>
            </a:extLst>
          </p:cNvPr>
          <p:cNvSpPr txBox="1"/>
          <p:nvPr/>
        </p:nvSpPr>
        <p:spPr>
          <a:xfrm>
            <a:off x="4130508" y="3478153"/>
            <a:ext cx="803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Conv2D</a:t>
            </a:r>
          </a:p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+ ReLU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108FA56-82FE-6C8D-FB21-47DF84AC9CCA}"/>
              </a:ext>
            </a:extLst>
          </p:cNvPr>
          <p:cNvSpPr txBox="1"/>
          <p:nvPr/>
        </p:nvSpPr>
        <p:spPr>
          <a:xfrm>
            <a:off x="7178615" y="3478153"/>
            <a:ext cx="803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Conv2D</a:t>
            </a:r>
          </a:p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+ ReLU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57B5B5-94EF-EE6B-AD20-F75E036D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269" y="686917"/>
            <a:ext cx="2777182" cy="1843286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F3E51353-63DC-9A76-0707-A6C700B3C875}"/>
              </a:ext>
            </a:extLst>
          </p:cNvPr>
          <p:cNvSpPr/>
          <p:nvPr/>
        </p:nvSpPr>
        <p:spPr>
          <a:xfrm>
            <a:off x="8277041" y="647113"/>
            <a:ext cx="303696" cy="894924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9429505-7040-9C2B-10E6-B6D24CD37949}"/>
              </a:ext>
            </a:extLst>
          </p:cNvPr>
          <p:cNvCxnSpPr>
            <a:endCxn id="10" idx="2"/>
          </p:cNvCxnSpPr>
          <p:nvPr/>
        </p:nvCxnSpPr>
        <p:spPr>
          <a:xfrm>
            <a:off x="7897985" y="1094575"/>
            <a:ext cx="379056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0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9A2DC-2328-9701-3C47-D88A27E4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651ADB59-075A-AEED-FA9E-9B36346EC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671246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25DCD9-CAE4-6A39-7249-821481F8B393}"/>
              </a:ext>
            </a:extLst>
          </p:cNvPr>
          <p:cNvSpPr txBox="1"/>
          <p:nvPr/>
        </p:nvSpPr>
        <p:spPr>
          <a:xfrm>
            <a:off x="-7535784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A68618-112D-A5B6-415A-438EE63885E1}"/>
              </a:ext>
            </a:extLst>
          </p:cNvPr>
          <p:cNvSpPr txBox="1"/>
          <p:nvPr/>
        </p:nvSpPr>
        <p:spPr>
          <a:xfrm>
            <a:off x="-7535784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AEDE0A2-AB61-7EF8-EEC3-A7F8C7EEFD15}"/>
              </a:ext>
            </a:extLst>
          </p:cNvPr>
          <p:cNvSpPr txBox="1"/>
          <p:nvPr/>
        </p:nvSpPr>
        <p:spPr>
          <a:xfrm>
            <a:off x="-7535784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F8592B5-DD02-F2C5-FD5A-040A4C66850B}"/>
              </a:ext>
            </a:extLst>
          </p:cNvPr>
          <p:cNvSpPr/>
          <p:nvPr/>
        </p:nvSpPr>
        <p:spPr>
          <a:xfrm>
            <a:off x="3358685" y="2633872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4260CD6-A2BB-CF9C-28F3-0C539D269DCA}"/>
              </a:ext>
            </a:extLst>
          </p:cNvPr>
          <p:cNvSpPr/>
          <p:nvPr/>
        </p:nvSpPr>
        <p:spPr>
          <a:xfrm>
            <a:off x="3511085" y="2786272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F205123-A586-9A7F-0131-0959DEC4CCC9}"/>
              </a:ext>
            </a:extLst>
          </p:cNvPr>
          <p:cNvSpPr/>
          <p:nvPr/>
        </p:nvSpPr>
        <p:spPr>
          <a:xfrm>
            <a:off x="3950917" y="3328578"/>
            <a:ext cx="879664" cy="870915"/>
          </a:xfrm>
          <a:prstGeom prst="rect">
            <a:avLst/>
          </a:prstGeom>
          <a:solidFill>
            <a:schemeClr val="accent3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5F565C-3E79-A06F-DEC3-68064E3FCA5C}"/>
              </a:ext>
            </a:extLst>
          </p:cNvPr>
          <p:cNvSpPr/>
          <p:nvPr/>
        </p:nvSpPr>
        <p:spPr>
          <a:xfrm>
            <a:off x="5877439" y="26338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4EA4AA3-8E70-07D6-B5C7-441DD3E2416E}"/>
              </a:ext>
            </a:extLst>
          </p:cNvPr>
          <p:cNvSpPr/>
          <p:nvPr/>
        </p:nvSpPr>
        <p:spPr>
          <a:xfrm>
            <a:off x="6029839" y="27862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310901E-FB08-3AC7-378B-77559F209A45}"/>
              </a:ext>
            </a:extLst>
          </p:cNvPr>
          <p:cNvSpPr/>
          <p:nvPr/>
        </p:nvSpPr>
        <p:spPr>
          <a:xfrm>
            <a:off x="6182239" y="2938672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F6E04F14-D0B4-F51F-88C1-6C96BF472149}"/>
              </a:ext>
            </a:extLst>
          </p:cNvPr>
          <p:cNvSpPr/>
          <p:nvPr/>
        </p:nvSpPr>
        <p:spPr>
          <a:xfrm>
            <a:off x="6639439" y="3395872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E872F11-2718-C232-1F43-676A265A7CE9}"/>
              </a:ext>
            </a:extLst>
          </p:cNvPr>
          <p:cNvSpPr/>
          <p:nvPr/>
        </p:nvSpPr>
        <p:spPr>
          <a:xfrm>
            <a:off x="6791839" y="35482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E6CE28D-812E-1EA6-3640-A3F1E364D519}"/>
              </a:ext>
            </a:extLst>
          </p:cNvPr>
          <p:cNvSpPr txBox="1"/>
          <p:nvPr/>
        </p:nvSpPr>
        <p:spPr>
          <a:xfrm rot="2398124">
            <a:off x="6428206" y="30804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DD48E68-931A-3F9C-F32C-A9423018B084}"/>
              </a:ext>
            </a:extLst>
          </p:cNvPr>
          <p:cNvSpPr/>
          <p:nvPr/>
        </p:nvSpPr>
        <p:spPr>
          <a:xfrm>
            <a:off x="6944239" y="37006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AF118CB7-597A-AF11-C87E-6E09FBEC04AC}"/>
              </a:ext>
            </a:extLst>
          </p:cNvPr>
          <p:cNvCxnSpPr>
            <a:cxnSpLocks/>
          </p:cNvCxnSpPr>
          <p:nvPr/>
        </p:nvCxnSpPr>
        <p:spPr>
          <a:xfrm>
            <a:off x="4895671" y="3266877"/>
            <a:ext cx="6573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5CB43B6-2223-A863-970B-CA499A9D5AC8}"/>
              </a:ext>
            </a:extLst>
          </p:cNvPr>
          <p:cNvSpPr txBox="1"/>
          <p:nvPr/>
        </p:nvSpPr>
        <p:spPr>
          <a:xfrm>
            <a:off x="4824098" y="2753267"/>
            <a:ext cx="84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Conv2D </a:t>
            </a:r>
          </a:p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+ ReLU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B873535-B9BF-AEA5-2913-6C41E625FCFE}"/>
              </a:ext>
            </a:extLst>
          </p:cNvPr>
          <p:cNvCxnSpPr>
            <a:cxnSpLocks/>
          </p:cNvCxnSpPr>
          <p:nvPr/>
        </p:nvCxnSpPr>
        <p:spPr>
          <a:xfrm flipV="1">
            <a:off x="7741475" y="3266877"/>
            <a:ext cx="8947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80E912-275B-DD06-A360-B9709711D904}"/>
              </a:ext>
            </a:extLst>
          </p:cNvPr>
          <p:cNvSpPr txBox="1"/>
          <p:nvPr/>
        </p:nvSpPr>
        <p:spPr>
          <a:xfrm>
            <a:off x="7644200" y="2713652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Relu + </a:t>
            </a:r>
          </a:p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Max-pooling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1EF65BCD-DE1B-39E3-1A6E-F99CADE7B2A2}"/>
              </a:ext>
            </a:extLst>
          </p:cNvPr>
          <p:cNvSpPr/>
          <p:nvPr/>
        </p:nvSpPr>
        <p:spPr>
          <a:xfrm>
            <a:off x="9019725" y="26338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D3F875E-FEF8-1C18-2730-DC9E3912D80C}"/>
              </a:ext>
            </a:extLst>
          </p:cNvPr>
          <p:cNvSpPr/>
          <p:nvPr/>
        </p:nvSpPr>
        <p:spPr>
          <a:xfrm>
            <a:off x="9172125" y="27862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A384ECF-6B2B-E5F5-6D76-3BB492C35150}"/>
              </a:ext>
            </a:extLst>
          </p:cNvPr>
          <p:cNvSpPr/>
          <p:nvPr/>
        </p:nvSpPr>
        <p:spPr>
          <a:xfrm>
            <a:off x="9324525" y="29386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C3E1587-E129-71B1-4890-CCF71103B261}"/>
              </a:ext>
            </a:extLst>
          </p:cNvPr>
          <p:cNvSpPr/>
          <p:nvPr/>
        </p:nvSpPr>
        <p:spPr>
          <a:xfrm>
            <a:off x="9781725" y="33958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54FB5F39-49E6-8F36-B801-C451C86E259E}"/>
              </a:ext>
            </a:extLst>
          </p:cNvPr>
          <p:cNvSpPr/>
          <p:nvPr/>
        </p:nvSpPr>
        <p:spPr>
          <a:xfrm>
            <a:off x="9934125" y="35482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46AF830-10E3-8E0E-C91D-D35CCD9B9DE4}"/>
              </a:ext>
            </a:extLst>
          </p:cNvPr>
          <p:cNvSpPr txBox="1"/>
          <p:nvPr/>
        </p:nvSpPr>
        <p:spPr>
          <a:xfrm rot="2398124">
            <a:off x="9608454" y="3018986"/>
            <a:ext cx="2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5970F5E8-2714-702C-9E8D-61DC1F8C3A9D}"/>
              </a:ext>
            </a:extLst>
          </p:cNvPr>
          <p:cNvSpPr/>
          <p:nvPr/>
        </p:nvSpPr>
        <p:spPr>
          <a:xfrm>
            <a:off x="10086525" y="37006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203DF2AE-BE4C-5D15-261A-010078CD79B2}"/>
              </a:ext>
            </a:extLst>
          </p:cNvPr>
          <p:cNvCxnSpPr/>
          <p:nvPr/>
        </p:nvCxnSpPr>
        <p:spPr>
          <a:xfrm>
            <a:off x="2550427" y="2495426"/>
            <a:ext cx="0" cy="2076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61EC0400-2D47-2216-1FCE-6D942193AFAB}"/>
              </a:ext>
            </a:extLst>
          </p:cNvPr>
          <p:cNvSpPr txBox="1"/>
          <p:nvPr/>
        </p:nvSpPr>
        <p:spPr>
          <a:xfrm>
            <a:off x="1281610" y="3046881"/>
            <a:ext cx="14171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U-Net Convolution </a:t>
            </a:r>
          </a:p>
          <a:p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«depth level»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FB7926-DC64-6862-55C5-0D9F8E9F6C4F}"/>
              </a:ext>
            </a:extLst>
          </p:cNvPr>
          <p:cNvSpPr txBox="1"/>
          <p:nvPr/>
        </p:nvSpPr>
        <p:spPr>
          <a:xfrm>
            <a:off x="5018988" y="248730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2x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7A6A5E-5375-138D-7A53-2E1727F1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125" y="300058"/>
            <a:ext cx="2777182" cy="184328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A10C72F-77FF-6874-B966-AFB8F6D67CC0}"/>
              </a:ext>
            </a:extLst>
          </p:cNvPr>
          <p:cNvCxnSpPr>
            <a:cxnSpLocks/>
          </p:cNvCxnSpPr>
          <p:nvPr/>
        </p:nvCxnSpPr>
        <p:spPr>
          <a:xfrm>
            <a:off x="8830197" y="1351374"/>
            <a:ext cx="379055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47CCF227-F77A-252B-F398-648C250F50E1}"/>
              </a:ext>
            </a:extLst>
          </p:cNvPr>
          <p:cNvSpPr/>
          <p:nvPr/>
        </p:nvSpPr>
        <p:spPr>
          <a:xfrm>
            <a:off x="9337268" y="1013410"/>
            <a:ext cx="502087" cy="58494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2AEB3F97-9183-1913-797B-987BCF7280C3}"/>
              </a:ext>
            </a:extLst>
          </p:cNvPr>
          <p:cNvSpPr/>
          <p:nvPr/>
        </p:nvSpPr>
        <p:spPr>
          <a:xfrm>
            <a:off x="9538436" y="1526606"/>
            <a:ext cx="502087" cy="297305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7891109-EAC9-0B03-5BBB-DF359E4DEF7D}"/>
              </a:ext>
            </a:extLst>
          </p:cNvPr>
          <p:cNvSpPr/>
          <p:nvPr/>
        </p:nvSpPr>
        <p:spPr>
          <a:xfrm>
            <a:off x="9763988" y="1739966"/>
            <a:ext cx="502087" cy="297305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reccia giù 13">
            <a:extLst>
              <a:ext uri="{FF2B5EF4-FFF2-40B4-BE49-F238E27FC236}">
                <a16:creationId xmlns:a16="http://schemas.microsoft.com/office/drawing/2014/main" id="{F2EBCF7F-E13D-2D85-00B9-CB7FD5BA956A}"/>
              </a:ext>
            </a:extLst>
          </p:cNvPr>
          <p:cNvSpPr/>
          <p:nvPr/>
        </p:nvSpPr>
        <p:spPr>
          <a:xfrm>
            <a:off x="3798306" y="1598359"/>
            <a:ext cx="152611" cy="529145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giù 14">
            <a:extLst>
              <a:ext uri="{FF2B5EF4-FFF2-40B4-BE49-F238E27FC236}">
                <a16:creationId xmlns:a16="http://schemas.microsoft.com/office/drawing/2014/main" id="{B1D3AE26-1135-79A5-CFE2-8E15CA6E7877}"/>
              </a:ext>
            </a:extLst>
          </p:cNvPr>
          <p:cNvSpPr/>
          <p:nvPr/>
        </p:nvSpPr>
        <p:spPr>
          <a:xfrm>
            <a:off x="9640320" y="4816252"/>
            <a:ext cx="152611" cy="529145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7B2C7E-926F-C0E7-CD04-ABC8D9634403}"/>
              </a:ext>
            </a:extLst>
          </p:cNvPr>
          <p:cNvSpPr txBox="1"/>
          <p:nvPr/>
        </p:nvSpPr>
        <p:spPr>
          <a:xfrm rot="2398124">
            <a:off x="3697706" y="30042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2256093-C427-D3F3-D6C2-05A475CA1443}"/>
              </a:ext>
            </a:extLst>
          </p:cNvPr>
          <p:cNvSpPr/>
          <p:nvPr/>
        </p:nvSpPr>
        <p:spPr>
          <a:xfrm>
            <a:off x="4103317" y="3480978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3E099EB-CA03-EBDB-48E9-E009BC9CCA87}"/>
              </a:ext>
            </a:extLst>
          </p:cNvPr>
          <p:cNvSpPr txBox="1"/>
          <p:nvPr/>
        </p:nvSpPr>
        <p:spPr>
          <a:xfrm>
            <a:off x="4390749" y="4351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n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3777361-3E6B-2894-0597-CE6A7D889731}"/>
              </a:ext>
            </a:extLst>
          </p:cNvPr>
          <p:cNvSpPr txBox="1"/>
          <p:nvPr/>
        </p:nvSpPr>
        <p:spPr>
          <a:xfrm>
            <a:off x="7077044" y="435166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2n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C761AE6-6F2C-0477-7ED3-4847F78E1CF9}"/>
              </a:ext>
            </a:extLst>
          </p:cNvPr>
          <p:cNvSpPr txBox="1"/>
          <p:nvPr/>
        </p:nvSpPr>
        <p:spPr>
          <a:xfrm>
            <a:off x="10154430" y="435166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2n</a:t>
            </a:r>
          </a:p>
        </p:txBody>
      </p:sp>
    </p:spTree>
    <p:extLst>
      <p:ext uri="{BB962C8B-B14F-4D97-AF65-F5344CB8AC3E}">
        <p14:creationId xmlns:p14="http://schemas.microsoft.com/office/powerpoint/2010/main" val="14516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05F83-9230-E460-7F79-EEAFDAFF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BBF813F0-70DB-F9BA-3754-72081F6AC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671246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0D67DF-71F1-49DF-A3F2-602BB2572598}"/>
              </a:ext>
            </a:extLst>
          </p:cNvPr>
          <p:cNvSpPr txBox="1"/>
          <p:nvPr/>
        </p:nvSpPr>
        <p:spPr>
          <a:xfrm>
            <a:off x="-7535784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D4AA3C-8EA6-D618-57E1-5DB5E1B31215}"/>
              </a:ext>
            </a:extLst>
          </p:cNvPr>
          <p:cNvSpPr txBox="1"/>
          <p:nvPr/>
        </p:nvSpPr>
        <p:spPr>
          <a:xfrm>
            <a:off x="-7535784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D7D4DF-C39B-1E12-D01F-1172657441D3}"/>
              </a:ext>
            </a:extLst>
          </p:cNvPr>
          <p:cNvSpPr txBox="1"/>
          <p:nvPr/>
        </p:nvSpPr>
        <p:spPr>
          <a:xfrm>
            <a:off x="-7535784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099ED543-1C2F-AC9D-F42D-CDCD59A2AFB4}"/>
              </a:ext>
            </a:extLst>
          </p:cNvPr>
          <p:cNvSpPr/>
          <p:nvPr/>
        </p:nvSpPr>
        <p:spPr>
          <a:xfrm rot="5400000">
            <a:off x="9705144" y="4361779"/>
            <a:ext cx="245482" cy="152253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DC7F8D-D3C2-F3B7-8C96-D27B9DF29861}"/>
              </a:ext>
            </a:extLst>
          </p:cNvPr>
          <p:cNvSpPr txBox="1"/>
          <p:nvPr/>
        </p:nvSpPr>
        <p:spPr>
          <a:xfrm>
            <a:off x="8450144" y="5447237"/>
            <a:ext cx="27540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Remember that this will be pre-appended to the same level first deconvolution  input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AFF86C52-D2CC-9CFE-7BEF-2F2F8DAC20B1}"/>
              </a:ext>
            </a:extLst>
          </p:cNvPr>
          <p:cNvSpPr/>
          <p:nvPr/>
        </p:nvSpPr>
        <p:spPr>
          <a:xfrm>
            <a:off x="3358685" y="2633872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D9F3197F-8ADB-CA71-A3FF-7FA6352C8C9B}"/>
              </a:ext>
            </a:extLst>
          </p:cNvPr>
          <p:cNvSpPr/>
          <p:nvPr/>
        </p:nvSpPr>
        <p:spPr>
          <a:xfrm>
            <a:off x="3511085" y="2786272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E206BE6A-3DD3-7CC1-193F-CD4EA2A51203}"/>
              </a:ext>
            </a:extLst>
          </p:cNvPr>
          <p:cNvSpPr/>
          <p:nvPr/>
        </p:nvSpPr>
        <p:spPr>
          <a:xfrm>
            <a:off x="3950917" y="3328578"/>
            <a:ext cx="879664" cy="870915"/>
          </a:xfrm>
          <a:prstGeom prst="rect">
            <a:avLst/>
          </a:prstGeom>
          <a:solidFill>
            <a:schemeClr val="accent3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7897EF6D-068A-2996-898D-E2B5370E6C2C}"/>
              </a:ext>
            </a:extLst>
          </p:cNvPr>
          <p:cNvSpPr/>
          <p:nvPr/>
        </p:nvSpPr>
        <p:spPr>
          <a:xfrm>
            <a:off x="5877439" y="26338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Rettangolo 70">
            <a:extLst>
              <a:ext uri="{FF2B5EF4-FFF2-40B4-BE49-F238E27FC236}">
                <a16:creationId xmlns:a16="http://schemas.microsoft.com/office/drawing/2014/main" id="{FAC01473-8561-9E9A-90BC-8A3F89EF1088}"/>
              </a:ext>
            </a:extLst>
          </p:cNvPr>
          <p:cNvSpPr/>
          <p:nvPr/>
        </p:nvSpPr>
        <p:spPr>
          <a:xfrm>
            <a:off x="6029839" y="27862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9A8BB14D-DD3C-1C8C-6047-F0340004A60E}"/>
              </a:ext>
            </a:extLst>
          </p:cNvPr>
          <p:cNvSpPr/>
          <p:nvPr/>
        </p:nvSpPr>
        <p:spPr>
          <a:xfrm>
            <a:off x="6182239" y="2938672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2590AB28-BBD5-10B2-23A1-2BA886155158}"/>
              </a:ext>
            </a:extLst>
          </p:cNvPr>
          <p:cNvSpPr/>
          <p:nvPr/>
        </p:nvSpPr>
        <p:spPr>
          <a:xfrm>
            <a:off x="6639439" y="3395872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FDFCC108-2A47-C821-6E54-A6AE0AF275C4}"/>
              </a:ext>
            </a:extLst>
          </p:cNvPr>
          <p:cNvSpPr/>
          <p:nvPr/>
        </p:nvSpPr>
        <p:spPr>
          <a:xfrm>
            <a:off x="6791839" y="35482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891B4C77-81FD-F6EC-BA15-6F608088AE4D}"/>
              </a:ext>
            </a:extLst>
          </p:cNvPr>
          <p:cNvSpPr txBox="1"/>
          <p:nvPr/>
        </p:nvSpPr>
        <p:spPr>
          <a:xfrm rot="2398124">
            <a:off x="6428206" y="30804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ADB38923-70DC-4B80-679F-D87A0651D05B}"/>
              </a:ext>
            </a:extLst>
          </p:cNvPr>
          <p:cNvSpPr/>
          <p:nvPr/>
        </p:nvSpPr>
        <p:spPr>
          <a:xfrm>
            <a:off x="6944239" y="37006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9DD24982-0D0A-DD70-343D-099879998B1A}"/>
              </a:ext>
            </a:extLst>
          </p:cNvPr>
          <p:cNvCxnSpPr>
            <a:cxnSpLocks/>
          </p:cNvCxnSpPr>
          <p:nvPr/>
        </p:nvCxnSpPr>
        <p:spPr>
          <a:xfrm>
            <a:off x="4895671" y="3266877"/>
            <a:ext cx="6573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E9D13629-5301-552B-8816-12006971CD3E}"/>
              </a:ext>
            </a:extLst>
          </p:cNvPr>
          <p:cNvSpPr txBox="1"/>
          <p:nvPr/>
        </p:nvSpPr>
        <p:spPr>
          <a:xfrm>
            <a:off x="4824098" y="2753267"/>
            <a:ext cx="84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Conv2D </a:t>
            </a:r>
          </a:p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+ ReLU</a:t>
            </a:r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5647C858-1A20-67DD-0DFC-8CE7AA448BF4}"/>
              </a:ext>
            </a:extLst>
          </p:cNvPr>
          <p:cNvCxnSpPr>
            <a:cxnSpLocks/>
          </p:cNvCxnSpPr>
          <p:nvPr/>
        </p:nvCxnSpPr>
        <p:spPr>
          <a:xfrm flipV="1">
            <a:off x="7741475" y="3266877"/>
            <a:ext cx="8947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270B5973-4155-888F-C86F-32E2ABE56BF2}"/>
              </a:ext>
            </a:extLst>
          </p:cNvPr>
          <p:cNvSpPr txBox="1"/>
          <p:nvPr/>
        </p:nvSpPr>
        <p:spPr>
          <a:xfrm>
            <a:off x="7644200" y="2713652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Relu + </a:t>
            </a:r>
          </a:p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Max-pooling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E0B8EA37-3B4E-9F7D-B160-8A5EC30EA111}"/>
              </a:ext>
            </a:extLst>
          </p:cNvPr>
          <p:cNvSpPr/>
          <p:nvPr/>
        </p:nvSpPr>
        <p:spPr>
          <a:xfrm>
            <a:off x="9019725" y="26338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9FC2E063-8F7A-E111-CAD9-E0558DBFE405}"/>
              </a:ext>
            </a:extLst>
          </p:cNvPr>
          <p:cNvSpPr/>
          <p:nvPr/>
        </p:nvSpPr>
        <p:spPr>
          <a:xfrm>
            <a:off x="9172125" y="27862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E0D895F0-9A6D-6AF1-1AA3-D2D04C82E0C2}"/>
              </a:ext>
            </a:extLst>
          </p:cNvPr>
          <p:cNvSpPr/>
          <p:nvPr/>
        </p:nvSpPr>
        <p:spPr>
          <a:xfrm>
            <a:off x="9324525" y="29386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5201B48A-B945-D1AE-7DE3-0F71DB144AF5}"/>
              </a:ext>
            </a:extLst>
          </p:cNvPr>
          <p:cNvSpPr/>
          <p:nvPr/>
        </p:nvSpPr>
        <p:spPr>
          <a:xfrm>
            <a:off x="9781725" y="33958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BE359F03-4C01-C1A3-CE4A-2CC8EBAF3E5D}"/>
              </a:ext>
            </a:extLst>
          </p:cNvPr>
          <p:cNvSpPr/>
          <p:nvPr/>
        </p:nvSpPr>
        <p:spPr>
          <a:xfrm>
            <a:off x="9934125" y="35482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1B00E436-D07E-F6B6-A2C4-6A26F4D393A5}"/>
              </a:ext>
            </a:extLst>
          </p:cNvPr>
          <p:cNvSpPr txBox="1"/>
          <p:nvPr/>
        </p:nvSpPr>
        <p:spPr>
          <a:xfrm rot="2398124">
            <a:off x="9608454" y="3018986"/>
            <a:ext cx="2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4D82EEA2-63E9-AE3B-9488-FCF7F60A22EC}"/>
              </a:ext>
            </a:extLst>
          </p:cNvPr>
          <p:cNvSpPr/>
          <p:nvPr/>
        </p:nvSpPr>
        <p:spPr>
          <a:xfrm>
            <a:off x="10086525" y="37006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88" name="Connettore 1 87">
            <a:extLst>
              <a:ext uri="{FF2B5EF4-FFF2-40B4-BE49-F238E27FC236}">
                <a16:creationId xmlns:a16="http://schemas.microsoft.com/office/drawing/2014/main" id="{2E85E8A6-A9F2-565B-207F-21131D8A3E74}"/>
              </a:ext>
            </a:extLst>
          </p:cNvPr>
          <p:cNvCxnSpPr/>
          <p:nvPr/>
        </p:nvCxnSpPr>
        <p:spPr>
          <a:xfrm>
            <a:off x="2550427" y="2495426"/>
            <a:ext cx="0" cy="2076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16B962CB-B738-FFDF-E1B8-E358A0FD0F2E}"/>
              </a:ext>
            </a:extLst>
          </p:cNvPr>
          <p:cNvSpPr txBox="1"/>
          <p:nvPr/>
        </p:nvSpPr>
        <p:spPr>
          <a:xfrm>
            <a:off x="1281610" y="3046881"/>
            <a:ext cx="14171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U-Net Convolution </a:t>
            </a:r>
          </a:p>
          <a:p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«depth level»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F1911A75-69A0-836A-D62E-6E326263A7D9}"/>
              </a:ext>
            </a:extLst>
          </p:cNvPr>
          <p:cNvSpPr txBox="1"/>
          <p:nvPr/>
        </p:nvSpPr>
        <p:spPr>
          <a:xfrm>
            <a:off x="5018988" y="248730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2x</a:t>
            </a:r>
          </a:p>
        </p:txBody>
      </p: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95C14148-927F-C494-F2AD-8B33D1D4F6ED}"/>
              </a:ext>
            </a:extLst>
          </p:cNvPr>
          <p:cNvSpPr txBox="1"/>
          <p:nvPr/>
        </p:nvSpPr>
        <p:spPr>
          <a:xfrm rot="2398124">
            <a:off x="3697706" y="30042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40FAE293-B0F2-FDDF-53F8-6B969FC70018}"/>
              </a:ext>
            </a:extLst>
          </p:cNvPr>
          <p:cNvSpPr/>
          <p:nvPr/>
        </p:nvSpPr>
        <p:spPr>
          <a:xfrm>
            <a:off x="4103317" y="3480978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22A03F04-B713-5B97-D66E-A42CA85BE62A}"/>
              </a:ext>
            </a:extLst>
          </p:cNvPr>
          <p:cNvSpPr txBox="1"/>
          <p:nvPr/>
        </p:nvSpPr>
        <p:spPr>
          <a:xfrm>
            <a:off x="4390749" y="4351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n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E76E8033-195D-3737-9C5F-667FF53EF44F}"/>
              </a:ext>
            </a:extLst>
          </p:cNvPr>
          <p:cNvSpPr txBox="1"/>
          <p:nvPr/>
        </p:nvSpPr>
        <p:spPr>
          <a:xfrm>
            <a:off x="7077044" y="435166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2n</a:t>
            </a: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44A091BD-C300-C65B-6112-540E4D4FEE1D}"/>
              </a:ext>
            </a:extLst>
          </p:cNvPr>
          <p:cNvSpPr txBox="1"/>
          <p:nvPr/>
        </p:nvSpPr>
        <p:spPr>
          <a:xfrm>
            <a:off x="10154430" y="435166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2n</a:t>
            </a:r>
          </a:p>
        </p:txBody>
      </p:sp>
    </p:spTree>
    <p:extLst>
      <p:ext uri="{BB962C8B-B14F-4D97-AF65-F5344CB8AC3E}">
        <p14:creationId xmlns:p14="http://schemas.microsoft.com/office/powerpoint/2010/main" val="12822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825C-3CF9-FF13-EE62-5548048C0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4">
            <a:extLst>
              <a:ext uri="{FF2B5EF4-FFF2-40B4-BE49-F238E27FC236}">
                <a16:creationId xmlns:a16="http://schemas.microsoft.com/office/drawing/2014/main" id="{45798B28-8719-CF6A-4209-2CABB842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1AD72D8-BD2E-FDC0-59EA-2310A83C0D7D}"/>
              </a:ext>
            </a:extLst>
          </p:cNvPr>
          <p:cNvSpPr txBox="1"/>
          <p:nvPr/>
        </p:nvSpPr>
        <p:spPr>
          <a:xfrm>
            <a:off x="838200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471ABAA-DB2B-0820-BD11-0988F12E8274}"/>
              </a:ext>
            </a:extLst>
          </p:cNvPr>
          <p:cNvSpPr txBox="1"/>
          <p:nvPr/>
        </p:nvSpPr>
        <p:spPr>
          <a:xfrm>
            <a:off x="838200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7164DB-7EE7-359F-6933-23C417E2CACA}"/>
              </a:ext>
            </a:extLst>
          </p:cNvPr>
          <p:cNvSpPr txBox="1"/>
          <p:nvPr/>
        </p:nvSpPr>
        <p:spPr>
          <a:xfrm>
            <a:off x="838200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</p:spTree>
    <p:extLst>
      <p:ext uri="{BB962C8B-B14F-4D97-AF65-F5344CB8AC3E}">
        <p14:creationId xmlns:p14="http://schemas.microsoft.com/office/powerpoint/2010/main" val="286393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4A97D-4DA5-28B2-183C-A3D6E0FF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52C34E4-FD91-A4BA-EF2F-6B33B5C21443}"/>
              </a:ext>
            </a:extLst>
          </p:cNvPr>
          <p:cNvSpPr txBox="1"/>
          <p:nvPr/>
        </p:nvSpPr>
        <p:spPr>
          <a:xfrm>
            <a:off x="1238661" y="4356132"/>
            <a:ext cx="58789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Definition of the bottleneck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Sequence of convolution layers and Relu activations</a:t>
            </a: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2832D269-EAB7-5FC9-DCC7-77F59068F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372100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45FF1D-00CA-B54F-BEA0-BD1F43C44B7A}"/>
              </a:ext>
            </a:extLst>
          </p:cNvPr>
          <p:cNvSpPr txBox="1"/>
          <p:nvPr/>
        </p:nvSpPr>
        <p:spPr>
          <a:xfrm>
            <a:off x="-5372100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0299341-3F71-F4B1-3153-089B816FE372}"/>
              </a:ext>
            </a:extLst>
          </p:cNvPr>
          <p:cNvSpPr txBox="1"/>
          <p:nvPr/>
        </p:nvSpPr>
        <p:spPr>
          <a:xfrm>
            <a:off x="-5372100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4756F1-4E93-3AB3-6D0C-DB96C6CE5040}"/>
              </a:ext>
            </a:extLst>
          </p:cNvPr>
          <p:cNvSpPr txBox="1"/>
          <p:nvPr/>
        </p:nvSpPr>
        <p:spPr>
          <a:xfrm>
            <a:off x="838199" y="2226155"/>
            <a:ext cx="8755251" cy="411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BCDB7A2-8B4B-B012-D3B3-6849C473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85" y="3703511"/>
            <a:ext cx="2777182" cy="184328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C3CD902-9D18-C7E4-4723-03B9CDA21C39}"/>
              </a:ext>
            </a:extLst>
          </p:cNvPr>
          <p:cNvCxnSpPr>
            <a:cxnSpLocks/>
          </p:cNvCxnSpPr>
          <p:nvPr/>
        </p:nvCxnSpPr>
        <p:spPr>
          <a:xfrm>
            <a:off x="8458341" y="5428532"/>
            <a:ext cx="379055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FE73FE2A-D4C2-867B-2FCA-99B3B89CF198}"/>
              </a:ext>
            </a:extLst>
          </p:cNvPr>
          <p:cNvSpPr/>
          <p:nvPr/>
        </p:nvSpPr>
        <p:spPr>
          <a:xfrm>
            <a:off x="8873972" y="5327908"/>
            <a:ext cx="673118" cy="20668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8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20C9D-72CB-8BE7-329B-7C06461EB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E615EDEF-BF1A-301F-F80F-1CACD1E39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10858F-52D8-F2DC-58A1-FC2A33E9A20D}"/>
              </a:ext>
            </a:extLst>
          </p:cNvPr>
          <p:cNvSpPr txBox="1"/>
          <p:nvPr/>
        </p:nvSpPr>
        <p:spPr>
          <a:xfrm>
            <a:off x="838200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3C046B-6A45-3C2A-BB14-AC774E4130F6}"/>
              </a:ext>
            </a:extLst>
          </p:cNvPr>
          <p:cNvSpPr txBox="1"/>
          <p:nvPr/>
        </p:nvSpPr>
        <p:spPr>
          <a:xfrm>
            <a:off x="838200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CF1B85-9A2F-1B7B-3A25-6B841174D4A5}"/>
              </a:ext>
            </a:extLst>
          </p:cNvPr>
          <p:cNvSpPr txBox="1"/>
          <p:nvPr/>
        </p:nvSpPr>
        <p:spPr>
          <a:xfrm>
            <a:off x="838200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</p:spTree>
    <p:extLst>
      <p:ext uri="{BB962C8B-B14F-4D97-AF65-F5344CB8AC3E}">
        <p14:creationId xmlns:p14="http://schemas.microsoft.com/office/powerpoint/2010/main" val="1932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AC0AA-A736-6C7B-D3CD-2CA6FE7F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53BAE0-DBB9-F9B2-9003-05C1AED4B3F5}"/>
              </a:ext>
            </a:extLst>
          </p:cNvPr>
          <p:cNvSpPr txBox="1"/>
          <p:nvPr/>
        </p:nvSpPr>
        <p:spPr>
          <a:xfrm>
            <a:off x="3156545" y="1028215"/>
            <a:ext cx="5878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Definition of the deconvolution phase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Analogue to the convolution phase with doubled in-channels</a:t>
            </a:r>
            <a:r>
              <a:rPr lang="en-US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, because…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3CDE08CC-5883-F1C4-ED93-B826CEDD1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431161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61732D-900E-FC3C-58B0-1AC83E22D281}"/>
              </a:ext>
            </a:extLst>
          </p:cNvPr>
          <p:cNvSpPr txBox="1"/>
          <p:nvPr/>
        </p:nvSpPr>
        <p:spPr>
          <a:xfrm>
            <a:off x="-7431161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76F1C77-BF5C-720B-1AB4-F8950BE6B9C7}"/>
              </a:ext>
            </a:extLst>
          </p:cNvPr>
          <p:cNvSpPr txBox="1"/>
          <p:nvPr/>
        </p:nvSpPr>
        <p:spPr>
          <a:xfrm>
            <a:off x="838200" y="2547489"/>
            <a:ext cx="6098240" cy="2073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01D86F-6973-8C03-D12B-0407A661EA65}"/>
              </a:ext>
            </a:extLst>
          </p:cNvPr>
          <p:cNvSpPr txBox="1"/>
          <p:nvPr/>
        </p:nvSpPr>
        <p:spPr>
          <a:xfrm>
            <a:off x="-7431161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320070-75DA-284A-0319-480C6032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87" y="2777399"/>
            <a:ext cx="2777182" cy="1843286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82658E43-A51A-9E97-E8C6-1601F0A8D106}"/>
              </a:ext>
            </a:extLst>
          </p:cNvPr>
          <p:cNvSpPr/>
          <p:nvPr/>
        </p:nvSpPr>
        <p:spPr>
          <a:xfrm rot="1489676">
            <a:off x="9463330" y="2759479"/>
            <a:ext cx="840953" cy="1879678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6069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45514-A736-3C2E-0B01-3C02B6B8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1">
            <a:extLst>
              <a:ext uri="{FF2B5EF4-FFF2-40B4-BE49-F238E27FC236}">
                <a16:creationId xmlns:a16="http://schemas.microsoft.com/office/drawing/2014/main" id="{7AD7B630-F95C-4C27-E489-65B5CBB12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376" y="668715"/>
            <a:ext cx="9673247" cy="4598473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9C383B-7B33-2DD5-B2E8-9F55CC301752}"/>
              </a:ext>
            </a:extLst>
          </p:cNvPr>
          <p:cNvSpPr txBox="1"/>
          <p:nvPr/>
        </p:nvSpPr>
        <p:spPr>
          <a:xfrm>
            <a:off x="1259376" y="5769411"/>
            <a:ext cx="9673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noProof="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Fig 1.</a:t>
            </a:r>
            <a:r>
              <a:rPr lang="en-US" sz="1500" noProof="0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Sample images. Ground truth manual segmentation for a GBM patient with missing FLAIR scan (top row) and one with missing T2w (bottom row). Whole Tumor (WT) in green.</a:t>
            </a: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33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EF118-4BA8-3ACC-3C3A-40D68550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C5AD8D-B097-87C2-B49F-4F442A122F7D}"/>
              </a:ext>
            </a:extLst>
          </p:cNvPr>
          <p:cNvSpPr txBox="1"/>
          <p:nvPr/>
        </p:nvSpPr>
        <p:spPr>
          <a:xfrm>
            <a:off x="3156545" y="1028215"/>
            <a:ext cx="587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Definition of the deconvolution phase</a:t>
            </a: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D428200C-22F1-F362-D94B-CBC841B8D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59055" y="509539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F7B508-4EDC-6A4B-3726-BBAFEEF68A59}"/>
              </a:ext>
            </a:extLst>
          </p:cNvPr>
          <p:cNvSpPr txBox="1"/>
          <p:nvPr/>
        </p:nvSpPr>
        <p:spPr>
          <a:xfrm>
            <a:off x="-7431161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2E64021-A6D7-DDC0-390A-A92CCAB36E07}"/>
              </a:ext>
            </a:extLst>
          </p:cNvPr>
          <p:cNvSpPr txBox="1"/>
          <p:nvPr/>
        </p:nvSpPr>
        <p:spPr>
          <a:xfrm>
            <a:off x="-7431161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F7C0DB-AE49-B738-4966-04DDDF39595C}"/>
              </a:ext>
            </a:extLst>
          </p:cNvPr>
          <p:cNvSpPr txBox="1"/>
          <p:nvPr/>
        </p:nvSpPr>
        <p:spPr>
          <a:xfrm>
            <a:off x="1186218" y="1325825"/>
            <a:ext cx="981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…the previous convolution output will be pre-appended</a:t>
            </a:r>
            <a:endParaRPr lang="en-US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sp>
        <p:nvSpPr>
          <p:cNvPr id="83" name="Parentesi graffa chiusa 82">
            <a:extLst>
              <a:ext uri="{FF2B5EF4-FFF2-40B4-BE49-F238E27FC236}">
                <a16:creationId xmlns:a16="http://schemas.microsoft.com/office/drawing/2014/main" id="{C3F23C3C-3CC6-9A64-EA1B-191350255A0C}"/>
              </a:ext>
            </a:extLst>
          </p:cNvPr>
          <p:cNvSpPr/>
          <p:nvPr/>
        </p:nvSpPr>
        <p:spPr>
          <a:xfrm rot="5400000">
            <a:off x="9705144" y="4365790"/>
            <a:ext cx="245482" cy="152253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3AEF5CED-B172-2584-D856-96666A6A9315}"/>
              </a:ext>
            </a:extLst>
          </p:cNvPr>
          <p:cNvSpPr/>
          <p:nvPr/>
        </p:nvSpPr>
        <p:spPr>
          <a:xfrm>
            <a:off x="3358685" y="2633872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28E9389-7B5B-121F-B4AD-0BD368566E0E}"/>
              </a:ext>
            </a:extLst>
          </p:cNvPr>
          <p:cNvSpPr/>
          <p:nvPr/>
        </p:nvSpPr>
        <p:spPr>
          <a:xfrm>
            <a:off x="3511085" y="2786272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07F43456-2410-1731-E6E9-C8D5244865B3}"/>
              </a:ext>
            </a:extLst>
          </p:cNvPr>
          <p:cNvSpPr/>
          <p:nvPr/>
        </p:nvSpPr>
        <p:spPr>
          <a:xfrm>
            <a:off x="3950917" y="3328578"/>
            <a:ext cx="879664" cy="870915"/>
          </a:xfrm>
          <a:prstGeom prst="rect">
            <a:avLst/>
          </a:prstGeom>
          <a:solidFill>
            <a:schemeClr val="accent3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6C634EF-3AAD-1DEA-B368-2B468E6DE5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877439" y="26338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557FCB99-616B-D8C3-61A1-8E3A198EA1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29839" y="27862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3D36E3C9-6B8B-4B1D-2DD1-5E74E474B6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82239" y="2938672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839C3D13-9D92-0113-5E4D-3F4EFC3399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39439" y="3395872"/>
            <a:ext cx="654972" cy="633005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8F9405BB-90A4-9B1D-B155-197E3A0679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1839" y="35482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C0A5155-C72D-18DD-59C8-B4E5149138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2398124">
            <a:off x="6428206" y="30804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EF54B240-D0A8-B7E2-1469-DD7FD01541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44239" y="3700672"/>
            <a:ext cx="654972" cy="633005"/>
          </a:xfrm>
          <a:prstGeom prst="rect">
            <a:avLst/>
          </a:prstGeom>
          <a:solidFill>
            <a:schemeClr val="accent2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073895F8-F6B9-DBAE-8876-1E39233FF048}"/>
              </a:ext>
            </a:extLst>
          </p:cNvPr>
          <p:cNvCxnSpPr>
            <a:cxnSpLocks/>
          </p:cNvCxnSpPr>
          <p:nvPr/>
        </p:nvCxnSpPr>
        <p:spPr>
          <a:xfrm>
            <a:off x="4895671" y="3266877"/>
            <a:ext cx="6573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C90BEB8-0680-9493-8D41-1AD186F2AF65}"/>
              </a:ext>
            </a:extLst>
          </p:cNvPr>
          <p:cNvSpPr txBox="1"/>
          <p:nvPr/>
        </p:nvSpPr>
        <p:spPr>
          <a:xfrm>
            <a:off x="4824098" y="2753267"/>
            <a:ext cx="84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Conv2D </a:t>
            </a:r>
          </a:p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+ ReLU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64ACF851-3A28-F715-4EE4-170E1651D502}"/>
              </a:ext>
            </a:extLst>
          </p:cNvPr>
          <p:cNvCxnSpPr>
            <a:cxnSpLocks/>
          </p:cNvCxnSpPr>
          <p:nvPr/>
        </p:nvCxnSpPr>
        <p:spPr>
          <a:xfrm flipV="1">
            <a:off x="7741475" y="3266877"/>
            <a:ext cx="8947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C375C71-52A6-CAA4-7246-0F5810078B4F}"/>
              </a:ext>
            </a:extLst>
          </p:cNvPr>
          <p:cNvSpPr txBox="1"/>
          <p:nvPr/>
        </p:nvSpPr>
        <p:spPr>
          <a:xfrm>
            <a:off x="7644200" y="2713652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Relu + </a:t>
            </a:r>
          </a:p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Max-pooling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654CA42-BBCC-2689-DE14-30BA0C9397CF}"/>
              </a:ext>
            </a:extLst>
          </p:cNvPr>
          <p:cNvSpPr/>
          <p:nvPr/>
        </p:nvSpPr>
        <p:spPr>
          <a:xfrm>
            <a:off x="9019725" y="26338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9101C65C-0402-2B87-5A8A-1C2DC485D5E9}"/>
              </a:ext>
            </a:extLst>
          </p:cNvPr>
          <p:cNvSpPr/>
          <p:nvPr/>
        </p:nvSpPr>
        <p:spPr>
          <a:xfrm>
            <a:off x="9172125" y="27862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3497AD97-EB01-1776-0F75-E57665645798}"/>
              </a:ext>
            </a:extLst>
          </p:cNvPr>
          <p:cNvSpPr/>
          <p:nvPr/>
        </p:nvSpPr>
        <p:spPr>
          <a:xfrm>
            <a:off x="9324525" y="29386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5641AEF4-11FB-999F-B415-14B36290DDC8}"/>
              </a:ext>
            </a:extLst>
          </p:cNvPr>
          <p:cNvSpPr/>
          <p:nvPr/>
        </p:nvSpPr>
        <p:spPr>
          <a:xfrm>
            <a:off x="9781725" y="33958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4E2AA6A7-BB3A-8ED4-8F23-088478B72464}"/>
              </a:ext>
            </a:extLst>
          </p:cNvPr>
          <p:cNvSpPr/>
          <p:nvPr/>
        </p:nvSpPr>
        <p:spPr>
          <a:xfrm>
            <a:off x="9934125" y="35482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BDFC0DB-BB15-2F9A-987A-64DE23BCE655}"/>
              </a:ext>
            </a:extLst>
          </p:cNvPr>
          <p:cNvSpPr txBox="1"/>
          <p:nvPr/>
        </p:nvSpPr>
        <p:spPr>
          <a:xfrm rot="2398124">
            <a:off x="9608454" y="3018986"/>
            <a:ext cx="2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95F6DC40-5E75-E0C5-E107-05B75DF11DB3}"/>
              </a:ext>
            </a:extLst>
          </p:cNvPr>
          <p:cNvSpPr/>
          <p:nvPr/>
        </p:nvSpPr>
        <p:spPr>
          <a:xfrm>
            <a:off x="10086525" y="3700672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58" name="Connettore 1 57">
            <a:extLst>
              <a:ext uri="{FF2B5EF4-FFF2-40B4-BE49-F238E27FC236}">
                <a16:creationId xmlns:a16="http://schemas.microsoft.com/office/drawing/2014/main" id="{5E0E7DFE-BC9B-8637-B0E7-A9D2F0A54639}"/>
              </a:ext>
            </a:extLst>
          </p:cNvPr>
          <p:cNvCxnSpPr/>
          <p:nvPr/>
        </p:nvCxnSpPr>
        <p:spPr>
          <a:xfrm>
            <a:off x="2550427" y="2495426"/>
            <a:ext cx="0" cy="2076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7A485CF6-4A1C-C35B-8875-7CF0BF4EBA05}"/>
              </a:ext>
            </a:extLst>
          </p:cNvPr>
          <p:cNvSpPr txBox="1"/>
          <p:nvPr/>
        </p:nvSpPr>
        <p:spPr>
          <a:xfrm>
            <a:off x="1281610" y="3046881"/>
            <a:ext cx="14171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U-Net Convolution </a:t>
            </a:r>
          </a:p>
          <a:p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«depth level»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A1F5FB42-0E3F-ABC8-F774-C7CE69F51164}"/>
              </a:ext>
            </a:extLst>
          </p:cNvPr>
          <p:cNvSpPr txBox="1"/>
          <p:nvPr/>
        </p:nvSpPr>
        <p:spPr>
          <a:xfrm>
            <a:off x="5018988" y="248730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2x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C8A12638-E03A-5E6A-82CA-B55E5AD00076}"/>
              </a:ext>
            </a:extLst>
          </p:cNvPr>
          <p:cNvSpPr txBox="1"/>
          <p:nvPr/>
        </p:nvSpPr>
        <p:spPr>
          <a:xfrm rot="2398124">
            <a:off x="3697706" y="300422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E8B00FBA-9DDE-4ED1-C79B-47506F55E95F}"/>
              </a:ext>
            </a:extLst>
          </p:cNvPr>
          <p:cNvSpPr/>
          <p:nvPr/>
        </p:nvSpPr>
        <p:spPr>
          <a:xfrm>
            <a:off x="4103317" y="3480978"/>
            <a:ext cx="879664" cy="87091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198130D5-D32E-3E41-221A-47765D529CE7}"/>
              </a:ext>
            </a:extLst>
          </p:cNvPr>
          <p:cNvSpPr txBox="1"/>
          <p:nvPr/>
        </p:nvSpPr>
        <p:spPr>
          <a:xfrm>
            <a:off x="4390749" y="43516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n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82195D8-7260-9344-C4FF-4A7CCDBE9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77044" y="435166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2n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024FF9AB-0E59-A524-68DD-F6E297981075}"/>
              </a:ext>
            </a:extLst>
          </p:cNvPr>
          <p:cNvSpPr txBox="1"/>
          <p:nvPr/>
        </p:nvSpPr>
        <p:spPr>
          <a:xfrm>
            <a:off x="10154430" y="435166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2n</a:t>
            </a:r>
          </a:p>
        </p:txBody>
      </p:sp>
    </p:spTree>
    <p:extLst>
      <p:ext uri="{BB962C8B-B14F-4D97-AF65-F5344CB8AC3E}">
        <p14:creationId xmlns:p14="http://schemas.microsoft.com/office/powerpoint/2010/main" val="145876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ABF56-9C24-B5F2-3E90-94975710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3FBA24A5-78F1-C54D-38B9-983844C36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431161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D07870-F5C1-049D-62B5-10059A7C641F}"/>
              </a:ext>
            </a:extLst>
          </p:cNvPr>
          <p:cNvSpPr txBox="1"/>
          <p:nvPr/>
        </p:nvSpPr>
        <p:spPr>
          <a:xfrm>
            <a:off x="-7431161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A8AEBF-1AF9-09D9-C7C4-200726E42624}"/>
              </a:ext>
            </a:extLst>
          </p:cNvPr>
          <p:cNvSpPr txBox="1"/>
          <p:nvPr/>
        </p:nvSpPr>
        <p:spPr>
          <a:xfrm>
            <a:off x="-7431161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6D79969C-7A69-8C07-81F7-258CA77B616F}"/>
              </a:ext>
            </a:extLst>
          </p:cNvPr>
          <p:cNvSpPr/>
          <p:nvPr/>
        </p:nvSpPr>
        <p:spPr>
          <a:xfrm>
            <a:off x="6987192" y="2724353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B0DF505-E84B-6632-E734-744BECEAD8E4}"/>
              </a:ext>
            </a:extLst>
          </p:cNvPr>
          <p:cNvSpPr/>
          <p:nvPr/>
        </p:nvSpPr>
        <p:spPr>
          <a:xfrm>
            <a:off x="7139592" y="2876753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61C562FC-7951-1F81-3380-C7CAF8D20FCF}"/>
              </a:ext>
            </a:extLst>
          </p:cNvPr>
          <p:cNvSpPr/>
          <p:nvPr/>
        </p:nvSpPr>
        <p:spPr>
          <a:xfrm>
            <a:off x="7291992" y="3029153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D078DE9-F767-8EAE-EF8B-6D1843326EA7}"/>
              </a:ext>
            </a:extLst>
          </p:cNvPr>
          <p:cNvSpPr/>
          <p:nvPr/>
        </p:nvSpPr>
        <p:spPr>
          <a:xfrm>
            <a:off x="7749192" y="3486353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893282A-0F6E-2E3C-620A-C7060D6B83C0}"/>
              </a:ext>
            </a:extLst>
          </p:cNvPr>
          <p:cNvSpPr/>
          <p:nvPr/>
        </p:nvSpPr>
        <p:spPr>
          <a:xfrm>
            <a:off x="7901592" y="3638753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0A6A0CE-4B13-2134-99AD-DC505ED92DD4}"/>
              </a:ext>
            </a:extLst>
          </p:cNvPr>
          <p:cNvSpPr txBox="1"/>
          <p:nvPr/>
        </p:nvSpPr>
        <p:spPr>
          <a:xfrm rot="2398124">
            <a:off x="7575921" y="3109467"/>
            <a:ext cx="2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C1C7AED-4065-465E-45A3-6D1D246651C6}"/>
              </a:ext>
            </a:extLst>
          </p:cNvPr>
          <p:cNvSpPr/>
          <p:nvPr/>
        </p:nvSpPr>
        <p:spPr>
          <a:xfrm>
            <a:off x="8053992" y="3791153"/>
            <a:ext cx="502639" cy="485781"/>
          </a:xfrm>
          <a:prstGeom prst="rect">
            <a:avLst/>
          </a:prstGeom>
          <a:solidFill>
            <a:srgbClr val="A6CAEC">
              <a:alpha val="7215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EDF3FB-F859-9CD3-FC31-356B50ED0E06}"/>
              </a:ext>
            </a:extLst>
          </p:cNvPr>
          <p:cNvSpPr/>
          <p:nvPr/>
        </p:nvSpPr>
        <p:spPr>
          <a:xfrm>
            <a:off x="8206392" y="3943553"/>
            <a:ext cx="502639" cy="485781"/>
          </a:xfrm>
          <a:prstGeom prst="rect">
            <a:avLst/>
          </a:prstGeom>
          <a:solidFill>
            <a:schemeClr val="accent5">
              <a:lumMod val="20000"/>
              <a:lumOff val="80000"/>
              <a:alpha val="7215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3DAC756-38C9-899B-D28B-B7E7D9FED51B}"/>
              </a:ext>
            </a:extLst>
          </p:cNvPr>
          <p:cNvSpPr/>
          <p:nvPr/>
        </p:nvSpPr>
        <p:spPr>
          <a:xfrm>
            <a:off x="8358792" y="4095953"/>
            <a:ext cx="502639" cy="485781"/>
          </a:xfrm>
          <a:prstGeom prst="rect">
            <a:avLst/>
          </a:prstGeom>
          <a:solidFill>
            <a:schemeClr val="accent5">
              <a:lumMod val="20000"/>
              <a:lumOff val="80000"/>
              <a:alpha val="7215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E61F0EAF-CA88-70D3-4FB1-9E49946D23DD}"/>
              </a:ext>
            </a:extLst>
          </p:cNvPr>
          <p:cNvSpPr/>
          <p:nvPr/>
        </p:nvSpPr>
        <p:spPr>
          <a:xfrm>
            <a:off x="8511192" y="4248353"/>
            <a:ext cx="502639" cy="485781"/>
          </a:xfrm>
          <a:prstGeom prst="rect">
            <a:avLst/>
          </a:prstGeom>
          <a:solidFill>
            <a:schemeClr val="accent5">
              <a:lumMod val="20000"/>
              <a:lumOff val="80000"/>
              <a:alpha val="7215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55E8B245-CFDB-3FC4-47D0-37C82BE72965}"/>
              </a:ext>
            </a:extLst>
          </p:cNvPr>
          <p:cNvSpPr/>
          <p:nvPr/>
        </p:nvSpPr>
        <p:spPr>
          <a:xfrm>
            <a:off x="8968392" y="4705553"/>
            <a:ext cx="502639" cy="485781"/>
          </a:xfrm>
          <a:prstGeom prst="rect">
            <a:avLst/>
          </a:prstGeom>
          <a:solidFill>
            <a:schemeClr val="accent5">
              <a:lumMod val="20000"/>
              <a:lumOff val="80000"/>
              <a:alpha val="7215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36F4B54-B5F8-874D-6F6F-821370B63454}"/>
              </a:ext>
            </a:extLst>
          </p:cNvPr>
          <p:cNvSpPr/>
          <p:nvPr/>
        </p:nvSpPr>
        <p:spPr>
          <a:xfrm>
            <a:off x="9120792" y="4857953"/>
            <a:ext cx="502639" cy="485781"/>
          </a:xfrm>
          <a:prstGeom prst="rect">
            <a:avLst/>
          </a:prstGeom>
          <a:solidFill>
            <a:schemeClr val="accent5">
              <a:lumMod val="20000"/>
              <a:lumOff val="80000"/>
              <a:alpha val="7215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D544773-CA41-B639-9209-EB7BA0825F92}"/>
              </a:ext>
            </a:extLst>
          </p:cNvPr>
          <p:cNvSpPr txBox="1"/>
          <p:nvPr/>
        </p:nvSpPr>
        <p:spPr>
          <a:xfrm rot="2398124">
            <a:off x="8795121" y="4328667"/>
            <a:ext cx="2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…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C0928490-AC5D-A9FB-A18A-2BB0C5A86868}"/>
              </a:ext>
            </a:extLst>
          </p:cNvPr>
          <p:cNvSpPr/>
          <p:nvPr/>
        </p:nvSpPr>
        <p:spPr>
          <a:xfrm>
            <a:off x="9273192" y="5010353"/>
            <a:ext cx="502639" cy="485781"/>
          </a:xfrm>
          <a:prstGeom prst="rect">
            <a:avLst/>
          </a:prstGeom>
          <a:solidFill>
            <a:schemeClr val="accent5">
              <a:lumMod val="20000"/>
              <a:lumOff val="80000"/>
              <a:alpha val="7215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8B82376-D974-D959-F121-0327E5F723C8}"/>
              </a:ext>
            </a:extLst>
          </p:cNvPr>
          <p:cNvSpPr txBox="1"/>
          <p:nvPr/>
        </p:nvSpPr>
        <p:spPr>
          <a:xfrm>
            <a:off x="3156545" y="1028215"/>
            <a:ext cx="587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Definition of the deconvolution phase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DB8E4BCB-225B-6C89-14C3-14C54096E18D}"/>
              </a:ext>
            </a:extLst>
          </p:cNvPr>
          <p:cNvSpPr txBox="1"/>
          <p:nvPr/>
        </p:nvSpPr>
        <p:spPr>
          <a:xfrm>
            <a:off x="1186218" y="1325825"/>
            <a:ext cx="9819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The up deconvolution 2x2 with the pre-appending makes the next depth</a:t>
            </a:r>
          </a:p>
          <a:p>
            <a:pPr algn="ctr"/>
            <a:r>
              <a:rPr lang="en-US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input of the same shape of the final output of the previous depth</a:t>
            </a:r>
            <a:endParaRPr lang="en-US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07E569-AC23-2C87-D96C-8A143643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060" y="3283570"/>
            <a:ext cx="2777182" cy="1843286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D982CC3-6850-5677-C408-C8B97BD43048}"/>
              </a:ext>
            </a:extLst>
          </p:cNvPr>
          <p:cNvCxnSpPr>
            <a:cxnSpLocks/>
          </p:cNvCxnSpPr>
          <p:nvPr/>
        </p:nvCxnSpPr>
        <p:spPr>
          <a:xfrm>
            <a:off x="3572491" y="4621301"/>
            <a:ext cx="316568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e 14">
            <a:extLst>
              <a:ext uri="{FF2B5EF4-FFF2-40B4-BE49-F238E27FC236}">
                <a16:creationId xmlns:a16="http://schemas.microsoft.com/office/drawing/2014/main" id="{7951DF81-2A7F-64A6-A77B-FE47EB337235}"/>
              </a:ext>
            </a:extLst>
          </p:cNvPr>
          <p:cNvSpPr/>
          <p:nvPr/>
        </p:nvSpPr>
        <p:spPr>
          <a:xfrm>
            <a:off x="3889059" y="4523186"/>
            <a:ext cx="99063" cy="30255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BFBAF03-E187-D78A-FB56-BF89ACC29B6B}"/>
              </a:ext>
            </a:extLst>
          </p:cNvPr>
          <p:cNvCxnSpPr>
            <a:cxnSpLocks/>
          </p:cNvCxnSpPr>
          <p:nvPr/>
        </p:nvCxnSpPr>
        <p:spPr>
          <a:xfrm>
            <a:off x="3820586" y="4273971"/>
            <a:ext cx="316568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e 16">
            <a:extLst>
              <a:ext uri="{FF2B5EF4-FFF2-40B4-BE49-F238E27FC236}">
                <a16:creationId xmlns:a16="http://schemas.microsoft.com/office/drawing/2014/main" id="{BB5F27D2-23B2-BCC2-5DF6-43C7780EC808}"/>
              </a:ext>
            </a:extLst>
          </p:cNvPr>
          <p:cNvSpPr/>
          <p:nvPr/>
        </p:nvSpPr>
        <p:spPr>
          <a:xfrm>
            <a:off x="4137154" y="4165223"/>
            <a:ext cx="99063" cy="30255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A398C1A-2923-837A-9D30-4821DD5E9F8E}"/>
              </a:ext>
            </a:extLst>
          </p:cNvPr>
          <p:cNvCxnSpPr>
            <a:cxnSpLocks/>
          </p:cNvCxnSpPr>
          <p:nvPr/>
        </p:nvCxnSpPr>
        <p:spPr>
          <a:xfrm>
            <a:off x="3964085" y="3580205"/>
            <a:ext cx="272132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3208155B-916F-5312-6BE3-A5031593A9B6}"/>
              </a:ext>
            </a:extLst>
          </p:cNvPr>
          <p:cNvSpPr/>
          <p:nvPr/>
        </p:nvSpPr>
        <p:spPr>
          <a:xfrm>
            <a:off x="4280654" y="3428925"/>
            <a:ext cx="94608" cy="60736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3EDC0634-D526-3F70-6A5B-BDF248549412}"/>
              </a:ext>
            </a:extLst>
          </p:cNvPr>
          <p:cNvSpPr/>
          <p:nvPr/>
        </p:nvSpPr>
        <p:spPr>
          <a:xfrm>
            <a:off x="3507760" y="4779841"/>
            <a:ext cx="300126" cy="175185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74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4CA21-DA01-BF51-F98A-20D99C4CD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EA6782B5-45C5-791E-BA35-DC74F026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EE506E-995D-3A5C-391C-81F77C2B5D87}"/>
              </a:ext>
            </a:extLst>
          </p:cNvPr>
          <p:cNvSpPr txBox="1"/>
          <p:nvPr/>
        </p:nvSpPr>
        <p:spPr>
          <a:xfrm>
            <a:off x="838200" y="4205213"/>
            <a:ext cx="6098240" cy="228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7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832DF9-3032-9453-6CD4-0A52CA7A7C15}"/>
              </a:ext>
            </a:extLst>
          </p:cNvPr>
          <p:cNvSpPr txBox="1"/>
          <p:nvPr/>
        </p:nvSpPr>
        <p:spPr>
          <a:xfrm>
            <a:off x="838200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071E254-4B9E-A55A-23F9-D53539ECC546}"/>
              </a:ext>
            </a:extLst>
          </p:cNvPr>
          <p:cNvSpPr txBox="1"/>
          <p:nvPr/>
        </p:nvSpPr>
        <p:spPr>
          <a:xfrm>
            <a:off x="838200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</p:spTree>
    <p:extLst>
      <p:ext uri="{BB962C8B-B14F-4D97-AF65-F5344CB8AC3E}">
        <p14:creationId xmlns:p14="http://schemas.microsoft.com/office/powerpoint/2010/main" val="396384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8129-52AD-ACEA-2A4E-9F23E560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0FB08B-9EC7-57A4-E44C-F0DA60C2E70F}"/>
              </a:ext>
            </a:extLst>
          </p:cNvPr>
          <p:cNvSpPr txBox="1"/>
          <p:nvPr/>
        </p:nvSpPr>
        <p:spPr>
          <a:xfrm>
            <a:off x="3046880" y="1549048"/>
            <a:ext cx="609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Forward of the model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Model behavior with previous definitions and sigmoid return.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Here we can see the pre-appending in the deconvolution phase</a:t>
            </a: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ED29C75A-32AD-51FC-C43B-99789367A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508638" y="507381"/>
            <a:ext cx="10515600" cy="17187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class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UNet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Module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super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().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init</a:t>
            </a:r>
            <a:r>
              <a:rPr lang="en-US" sz="7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__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We need to divide the model in different sequential parts, since we do remember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that the U-net implements the copy-and-crop skip connections. 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ENCODING (down)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in_channels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MaxPool2d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0F7001"/>
              </a:solidFill>
              <a:latin typeface="Menlo-Regular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700" noProof="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5388E5-AD6B-56F5-8066-4C64CF6A5978}"/>
              </a:ext>
            </a:extLst>
          </p:cNvPr>
          <p:cNvSpPr txBox="1"/>
          <p:nvPr/>
        </p:nvSpPr>
        <p:spPr>
          <a:xfrm>
            <a:off x="838200" y="3580106"/>
            <a:ext cx="6098240" cy="29054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FF"/>
                </a:solidFill>
                <a:latin typeface="Menlo-Regular" panose="020B0609030804020204" pitchFamily="49" charset="0"/>
              </a:rPr>
              <a:t>def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>
                <a:solidFill>
                  <a:srgbClr val="654C1D"/>
                </a:solidFill>
                <a:latin typeface="Menlo-Regular" panose="020B0609030804020204" pitchFamily="49" charset="0"/>
              </a:rPr>
              <a:t>forward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):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 step is to do encoding and pooling up to the end of the U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x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enc2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pool2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Then we need to do the up part, but with the skip connections.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So, previous inputs are attached to the current ones ()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b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d2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cat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([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e1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],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dim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9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c1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d1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noProof="0" dirty="0">
                <a:solidFill>
                  <a:srgbClr val="9D00D2"/>
                </a:solidFill>
                <a:latin typeface="Menlo-Regular" panose="020B0609030804020204" pitchFamily="49" charset="0"/>
              </a:rPr>
              <a:t>return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</a:t>
            </a:r>
            <a:r>
              <a:rPr lang="en-US" sz="9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torch</a:t>
            </a:r>
            <a:r>
              <a:rPr lang="en-US" sz="9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900" noProof="0" dirty="0" err="1">
                <a:solidFill>
                  <a:srgbClr val="654C1D"/>
                </a:solidFill>
                <a:latin typeface="Menlo-Regular" panose="020B0609030804020204" pitchFamily="49" charset="0"/>
              </a:rPr>
              <a:t>sigmoid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9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out</a:t>
            </a:r>
            <a:r>
              <a:rPr lang="en-US" sz="9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</a:t>
            </a:r>
            <a:endParaRPr lang="en-US" sz="9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831494-0B1B-4025-AD63-55E7861AF84E}"/>
              </a:ext>
            </a:extLst>
          </p:cNvPr>
          <p:cNvSpPr txBox="1"/>
          <p:nvPr/>
        </p:nvSpPr>
        <p:spPr>
          <a:xfrm>
            <a:off x="-7508638" y="2547489"/>
            <a:ext cx="6098240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DECODING (up)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It's the opposite of the previous part: remember that the mask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 is needed of the same size of the input image!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up1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ConvTranspose2d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stride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dec1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   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out_conv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64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out_channels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  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4A3334-A681-5B3B-047E-782BD0D8C8E1}"/>
              </a:ext>
            </a:extLst>
          </p:cNvPr>
          <p:cNvSpPr txBox="1"/>
          <p:nvPr/>
        </p:nvSpPr>
        <p:spPr>
          <a:xfrm>
            <a:off x="-7508638" y="2226156"/>
            <a:ext cx="7559842" cy="34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>
                <a:solidFill>
                  <a:srgbClr val="0F7001"/>
                </a:solidFill>
                <a:latin typeface="Menlo-Regular" panose="020B0609030804020204" pitchFamily="49" charset="0"/>
              </a:rPr>
              <a:t>## We reach the end of the 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       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self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00006D"/>
                </a:solidFill>
                <a:latin typeface="Menlo-Regular" panose="020B0609030804020204" pitchFamily="49" charset="0"/>
              </a:rPr>
              <a:t>uend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 =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Sequential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128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(), n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n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>
                <a:solidFill>
                  <a:srgbClr val="206C87"/>
                </a:solidFill>
                <a:latin typeface="Menlo-Regular" panose="020B0609030804020204" pitchFamily="49" charset="0"/>
              </a:rPr>
              <a:t>Conv2d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256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3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, </a:t>
            </a:r>
            <a:r>
              <a:rPr lang="en-US" sz="700" noProof="0" dirty="0">
                <a:solidFill>
                  <a:srgbClr val="00006D"/>
                </a:solidFill>
                <a:latin typeface="Menlo-Regular" panose="020B0609030804020204" pitchFamily="49" charset="0"/>
              </a:rPr>
              <a:t>padding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=</a:t>
            </a:r>
            <a:r>
              <a:rPr lang="en-US" sz="700" noProof="0" dirty="0">
                <a:solidFill>
                  <a:srgbClr val="137646"/>
                </a:solidFill>
                <a:latin typeface="Menlo-Regular" panose="020B0609030804020204" pitchFamily="49" charset="0"/>
              </a:rPr>
              <a:t>1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), 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nn</a:t>
            </a:r>
            <a:r>
              <a:rPr lang="en-US" sz="700" noProof="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.</a:t>
            </a:r>
            <a:r>
              <a:rPr lang="en-US" sz="700" noProof="0" dirty="0" err="1">
                <a:solidFill>
                  <a:srgbClr val="206C87"/>
                </a:solidFill>
                <a:latin typeface="Menlo-Regular" panose="020B0609030804020204" pitchFamily="49" charset="0"/>
              </a:rPr>
              <a:t>ReLU</a:t>
            </a:r>
            <a:r>
              <a:rPr lang="en-US" sz="700" noProof="0" dirty="0">
                <a:solidFill>
                  <a:srgbClr val="2D2D2D"/>
                </a:solidFill>
                <a:latin typeface="Menlo-Regular" panose="020B0609030804020204" pitchFamily="49" charset="0"/>
              </a:rPr>
              <a:t>())        </a:t>
            </a:r>
          </a:p>
        </p:txBody>
      </p:sp>
    </p:spTree>
    <p:extLst>
      <p:ext uri="{BB962C8B-B14F-4D97-AF65-F5344CB8AC3E}">
        <p14:creationId xmlns:p14="http://schemas.microsoft.com/office/powerpoint/2010/main" val="44372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BFE5C5E-0792-0641-FF50-4DD69EA26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550" y="233470"/>
            <a:ext cx="7454900" cy="25781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2D9C71B-6726-BDD7-555B-D85C7CA9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578658"/>
            <a:ext cx="7454900" cy="25781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42A52B7-90BE-27D2-5FE8-D690EB60D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50" y="1073258"/>
            <a:ext cx="7454900" cy="25781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7EFCFEC-A0A8-BECC-3609-C4F15B9ED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550" y="1567858"/>
            <a:ext cx="7454900" cy="25781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59988F6-743B-C617-39AB-159FC36F2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550" y="2062458"/>
            <a:ext cx="7454900" cy="25781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0BD60C-B25E-C1B1-CB0B-F6FACACAB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550" y="2557058"/>
            <a:ext cx="7454900" cy="25781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CDBB2A9-7664-D38D-A8BD-140ABCB1C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550" y="3051658"/>
            <a:ext cx="7454900" cy="2578100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B6D16B1D-EF8D-D2D8-0AB8-FB722B85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Dice loss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569206E-A071-882D-6C0A-4FD2B69B7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8550" y="3528528"/>
            <a:ext cx="7454900" cy="25781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7B197A8-592E-B9C1-1B7C-46DBA6F685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2719" y="3914775"/>
            <a:ext cx="7454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49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99746-8194-E2B4-BD12-C51A6C788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7FDEC77D-349E-E223-E4BC-9D3084CF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Training 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Informations</a:t>
            </a:r>
            <a:endParaRPr lang="en-US" sz="20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1AF73BDA-767C-6AAF-69D2-B28D37838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Adam optimizer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000" b="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learning rate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∼20</m:t>
                    </m:r>
                  </m:oMath>
                </a14:m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training epochs </a:t>
                </a: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Saved an image and mask prediction, so to make available the training region evolution visualization…</a:t>
                </a:r>
              </a:p>
            </p:txBody>
          </p:sp>
        </mc:Choice>
        <mc:Fallback xmlns="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1AF73BDA-767C-6AAF-69D2-B28D37838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78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E77D-15F9-0AA1-4C31-DDFAEA281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EBAACD54-7C81-E9F6-D677-67B2D2CFE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864995E2-4AD9-1F41-7319-56188897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isualizing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79092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E179A-A069-2203-6B45-11657F536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EA219C0-C53E-9FB2-51C9-EA30562E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E463F11E-17E4-9D92-D2B0-F4C38B8BA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isualizing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8513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F3C9E-B4B5-131E-8515-3C1E624C7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9AC23CB-CBF5-A7F7-6AFE-3FB4A408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784C28A4-4338-FB9A-487C-225863FF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isualizing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3326544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64343-8E31-A9AE-CBC7-259CEF5C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B418056-ECAD-59A4-C483-CEC96ECB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CA6161B6-00AF-59F5-1054-94F6A449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isualizing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421216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C0B3-A954-A35A-DB32-E1C9EAAAF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14A57E-0691-59CA-C7EF-E4199E707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idea is to introduce an exploration in DL models for efficient tumoral region segmentation: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need input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images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(dependent on the dataset used)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To produce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b</a:t>
            </a:r>
            <a:r>
              <a:rPr lang="en-US" sz="2000" b="1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inary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segmentation mask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output</a:t>
            </a: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Some dataset problem choice emerged: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image size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increase with the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quality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and image definition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dataset size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increase with the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quality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of its instances and instances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number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proposed dataset is just some gigabytes heavy, while professional ones are about ~ 100 GB.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FC22FBD-B550-BC7A-5663-788A2AE8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Deep Learning approaches for the segmentation task</a:t>
            </a:r>
          </a:p>
        </p:txBody>
      </p:sp>
    </p:spTree>
    <p:extLst>
      <p:ext uri="{BB962C8B-B14F-4D97-AF65-F5344CB8AC3E}">
        <p14:creationId xmlns:p14="http://schemas.microsoft.com/office/powerpoint/2010/main" val="33020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B09F0-0A4F-2A58-31CF-1031B824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9561BF-A77C-A595-CBC8-4E09F191C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58E14471-B5D5-A60E-CE19-D04394E9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isualizing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69225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EE4A4-225A-4B72-52C6-50A8D7719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7D777DF-C5CA-5693-7F35-65F0ACEE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D467D04-385C-D21F-C504-45B026C2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isualizing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140945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D82BC-1666-53A0-6503-4A0F75856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C49D5171-3ABE-B2AD-E187-35A3D174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BD8D077C-FEFF-E782-307E-617668A9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isualizing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4011207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5AFB9-D791-83A4-0C55-1C6D2948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81F34981-5D93-74CB-4521-E989A756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3C7B0FC-FADB-EA0A-9117-D0F98175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isualizing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441168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E03E3-23BF-6F26-1C9C-313386CE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325F705-C2B3-E682-FDFA-21D9E1FA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ED0759B9-9BB8-98D5-5684-D9DBFED1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isualizing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3034709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9CF85-9A6D-5886-9973-C764EEF1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">
            <a:extLst>
              <a:ext uri="{FF2B5EF4-FFF2-40B4-BE49-F238E27FC236}">
                <a16:creationId xmlns:a16="http://schemas.microsoft.com/office/drawing/2014/main" id="{00964C30-A111-8749-F2F7-D031466A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Accuracy results on the test set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CB337C44-67A5-7FA5-4715-890E8B5F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307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b="1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r>
              <a:rPr lang="en-US" sz="18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Since we’ll consider different losses, let’s introduce different metrics in order to compare results</a:t>
            </a:r>
            <a:endParaRPr lang="en-US" sz="1800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endParaRPr lang="en-US" sz="1800" b="1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r>
              <a:rPr lang="en-US" sz="1800" b="1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1. Pixel Accuracy </a:t>
            </a:r>
          </a:p>
          <a:p>
            <a:pPr marL="0" indent="0">
              <a:buNone/>
            </a:pPr>
            <a:endParaRPr lang="en-US" sz="1800" b="1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1800" b="1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2. Mean Accuracy</a:t>
            </a:r>
          </a:p>
          <a:p>
            <a:pPr marL="0" indent="0">
              <a:buNone/>
            </a:pPr>
            <a:endParaRPr lang="en-US" sz="1800" b="1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1800" b="1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3. </a:t>
            </a:r>
            <a:r>
              <a:rPr lang="en-US" sz="1800" b="1" noProof="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IoU</a:t>
            </a:r>
            <a:endParaRPr lang="en-US" sz="1800" i="1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0" indent="0">
              <a:buNone/>
            </a:pPr>
            <a:endParaRPr lang="en-US" sz="1500" noProof="0" dirty="0"/>
          </a:p>
          <a:p>
            <a:pPr marL="0" indent="0">
              <a:buNone/>
            </a:pPr>
            <a:endParaRPr lang="en-US" sz="1800" b="1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A3257CF-E8C5-E23F-6F63-C388F11F0E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1931" y="2692400"/>
                <a:ext cx="5969000" cy="2692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500" b="1" dirty="0">
                  <a:latin typeface="BIG CASLON MEDIUM" panose="02000603090000020003" pitchFamily="2" charset="-79"/>
                  <a:ea typeface="Baskerville" panose="02020502070401020303" pitchFamily="18" charset="0"/>
                  <a:cs typeface="BIG CASLON MEDIUM" panose="02000603090000020003" pitchFamily="2" charset="-79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𝐶𝑜𝑟𝑟𝑒𝑐𝑡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𝑝𝑖𝑥𝑒𝑙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𝑝𝑟𝑒𝑑𝑖𝑐𝑡𝑖𝑜𝑛</m:t>
                          </m:r>
                        </m:num>
                        <m:den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𝑇𝑜𝑡𝑎𝑙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145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45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𝑇𝑜𝑡𝑎𝑙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𝑃𝑖𝑥𝑒𝑙</m:t>
                          </m:r>
                        </m:den>
                      </m:f>
                      <m:r>
                        <a:rPr lang="en-US" sz="145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𝑇𝑃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𝑐𝑙𝑎𝑠𝑠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0</m:t>
                              </m:r>
                            </m:num>
                            <m:den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𝑇𝑜𝑡𝑎𝑙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𝑝𝑖𝑥𝑒𝑙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𝑐𝑙𝑎𝑠𝑠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0</m:t>
                              </m:r>
                            </m:den>
                          </m:f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𝑇𝑃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𝑐𝑙𝑎𝑠𝑠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1</m:t>
                              </m:r>
                            </m:num>
                            <m:den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𝑇𝑜𝑡𝑎𝑙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𝑝𝑖𝑥𝑒𝑙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𝑐𝑙𝑎𝑠𝑠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5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sz="145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145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5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A3257CF-E8C5-E23F-6F63-C388F11F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931" y="2692400"/>
                <a:ext cx="5969000" cy="2692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42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9A151-7C24-ADF3-25F2-62C88837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">
            <a:extLst>
              <a:ext uri="{FF2B5EF4-FFF2-40B4-BE49-F238E27FC236}">
                <a16:creationId xmlns:a16="http://schemas.microsoft.com/office/drawing/2014/main" id="{FBEE09F5-3EBE-3CE3-E1C0-FC78775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Accuracy results on the test set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6AC0332-A7D1-C368-EF21-F52E9C726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307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b="1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endParaRPr lang="en-US" sz="1800" b="1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endParaRPr lang="en-US" sz="1800" b="1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r>
              <a:rPr lang="en-US" sz="1800" b="1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1. Pixel Accuracy </a:t>
            </a:r>
          </a:p>
          <a:p>
            <a:pPr marL="0" indent="0">
              <a:buNone/>
            </a:pPr>
            <a:endParaRPr lang="en-US" sz="1800" b="1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1800" b="1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2. Mean Accuracy</a:t>
            </a:r>
          </a:p>
          <a:p>
            <a:pPr marL="0" indent="0">
              <a:buNone/>
            </a:pPr>
            <a:endParaRPr lang="en-US" sz="1800" b="1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1800" b="1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3. </a:t>
            </a:r>
            <a:r>
              <a:rPr lang="en-US" sz="1800" b="1" noProof="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IoU</a:t>
            </a:r>
            <a:endParaRPr lang="en-US" sz="1800" i="1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0" indent="0">
              <a:buNone/>
            </a:pPr>
            <a:endParaRPr lang="en-US" sz="1500" noProof="0" dirty="0"/>
          </a:p>
          <a:p>
            <a:pPr marL="0" indent="0">
              <a:buNone/>
            </a:pPr>
            <a:endParaRPr lang="en-US" sz="1800" b="1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5201F71-48BD-A1E7-92BA-6FFCAD6E2E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1931" y="2692400"/>
                <a:ext cx="5969000" cy="2692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500" b="1" dirty="0">
                  <a:latin typeface="BIG CASLON MEDIUM" panose="02000603090000020003" pitchFamily="2" charset="-79"/>
                  <a:ea typeface="Baskerville" panose="02020502070401020303" pitchFamily="18" charset="0"/>
                  <a:cs typeface="BIG CASLON MEDIUM" panose="02000603090000020003" pitchFamily="2" charset="-79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𝐶𝑜𝑟𝑟𝑒𝑐𝑡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𝑝𝑖𝑥𝑒𝑙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𝑝𝑟𝑒𝑑𝑖𝑐𝑡𝑖𝑜𝑛</m:t>
                          </m:r>
                        </m:num>
                        <m:den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𝑇𝑜𝑡𝑎𝑙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𝑝𝑖𝑥𝑒𝑙𝑠</m:t>
                          </m:r>
                        </m:den>
                      </m:f>
                    </m:oMath>
                  </m:oMathPara>
                </a14:m>
                <a:endParaRPr lang="en-US" sz="145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45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fPr>
                        <m:num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𝑇𝑜𝑡𝑎𝑙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 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𝑃𝑖𝑥𝑒𝑙</m:t>
                          </m:r>
                        </m:den>
                      </m:f>
                      <m:r>
                        <a:rPr lang="en-US" sz="145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𝑇𝑃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𝑐𝑙𝑎𝑠𝑠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0</m:t>
                              </m:r>
                            </m:num>
                            <m:den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𝑇𝑜𝑡𝑎𝑙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𝑝𝑖𝑥𝑒𝑙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𝑐𝑙𝑎𝑠𝑠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0</m:t>
                              </m:r>
                            </m:den>
                          </m:f>
                          <m:r>
                            <a:rPr lang="en-US" sz="145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𝑇𝑃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𝑐𝑙𝑎𝑠𝑠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1</m:t>
                              </m:r>
                            </m:num>
                            <m:den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𝑇𝑜𝑡𝑎𝑙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𝑝𝑖𝑥𝑒𝑙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𝑐𝑙𝑎𝑠𝑠</m:t>
                              </m:r>
                              <m:r>
                                <a:rPr lang="en-US" sz="145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 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5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sz="145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5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145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5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5201F71-48BD-A1E7-92BA-6FFCAD6E2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931" y="2692400"/>
                <a:ext cx="5969000" cy="2692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A540EE1-4494-FB70-81E4-F9C4A53C262C}"/>
                  </a:ext>
                </a:extLst>
              </p:cNvPr>
              <p:cNvSpPr txBox="1"/>
              <p:nvPr/>
            </p:nvSpPr>
            <p:spPr>
              <a:xfrm>
                <a:off x="8439731" y="3100085"/>
                <a:ext cx="382270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∈[0,1]</m:t>
                    </m:r>
                  </m:oMath>
                </a14:m>
                <a:endParaRPr lang="it-IT" sz="15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Random model: 50%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Zero </a:t>
                </a:r>
                <a:r>
                  <a:rPr lang="it-IT" sz="15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predictor</a:t>
                </a:r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</m:oMath>
                </a14:m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4% </a:t>
                </a:r>
                <a:r>
                  <a:rPr lang="it-IT" sz="15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acc</a:t>
                </a:r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. </a:t>
                </a:r>
                <a:r>
                  <a:rPr lang="it-IT" sz="15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error</a:t>
                </a:r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A540EE1-4494-FB70-81E4-F9C4A53C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731" y="3100085"/>
                <a:ext cx="3822700" cy="784830"/>
              </a:xfrm>
              <a:prstGeom prst="rect">
                <a:avLst/>
              </a:prstGeom>
              <a:blipFill>
                <a:blip r:embed="rId4"/>
                <a:stretch>
                  <a:fillRect l="-662" t="-1613"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C4EF62-4FA2-EECB-8F4D-B09DB63B3868}"/>
                  </a:ext>
                </a:extLst>
              </p:cNvPr>
              <p:cNvSpPr txBox="1"/>
              <p:nvPr/>
            </p:nvSpPr>
            <p:spPr>
              <a:xfrm>
                <a:off x="8439731" y="4232552"/>
                <a:ext cx="3822700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∈[0,1]</m:t>
                    </m:r>
                  </m:oMath>
                </a14:m>
                <a:endParaRPr lang="it-IT" sz="15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Random model: </a:t>
                </a:r>
                <a14:m>
                  <m:oMath xmlns:m="http://schemas.openxmlformats.org/officeDocument/2006/math">
                    <m:r>
                      <a:rPr lang="it-IT" sz="1500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 </m:t>
                    </m:r>
                  </m:oMath>
                </a14:m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Zero </a:t>
                </a:r>
                <a:r>
                  <a:rPr lang="it-IT" sz="15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predictor</a:t>
                </a:r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0</m:t>
                    </m:r>
                  </m:oMath>
                </a14:m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% </a:t>
                </a:r>
                <a:r>
                  <a:rPr lang="it-IT" sz="15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acc</a:t>
                </a:r>
                <a:r>
                  <a:rPr lang="it-IT" sz="15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0C4EF62-4FA2-EECB-8F4D-B09DB63B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731" y="4232552"/>
                <a:ext cx="3822700" cy="784830"/>
              </a:xfrm>
              <a:prstGeom prst="rect">
                <a:avLst/>
              </a:prstGeom>
              <a:blipFill>
                <a:blip r:embed="rId5"/>
                <a:stretch>
                  <a:fillRect l="-662" t="-1587" b="-79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BC4A66E9-4312-6E6A-51D8-12DE819F3D65}"/>
              </a:ext>
            </a:extLst>
          </p:cNvPr>
          <p:cNvSpPr/>
          <p:nvPr/>
        </p:nvSpPr>
        <p:spPr>
          <a:xfrm>
            <a:off x="8140700" y="2832100"/>
            <a:ext cx="241300" cy="1320800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17E4B7AC-30B1-464F-B69D-2C29210EAF31}"/>
              </a:ext>
            </a:extLst>
          </p:cNvPr>
          <p:cNvSpPr/>
          <p:nvPr/>
        </p:nvSpPr>
        <p:spPr>
          <a:xfrm>
            <a:off x="8140700" y="4276298"/>
            <a:ext cx="241300" cy="697339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10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43952-48D1-9E4E-5EEC-7DCC9415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">
            <a:extLst>
              <a:ext uri="{FF2B5EF4-FFF2-40B4-BE49-F238E27FC236}">
                <a16:creationId xmlns:a16="http://schemas.microsoft.com/office/drawing/2014/main" id="{CBE31596-9AE8-C990-BA6F-9C6AFFD4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Accuracy results on the test set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65F8026-B72A-7E48-7AB8-DC5963E0F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307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b="1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endParaRPr lang="en-US" sz="1800" b="1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endParaRPr lang="en-US" sz="1800" b="1" noProof="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r>
              <a:rPr lang="en-US" sz="1800" b="1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1. Pixel Accuracy </a:t>
            </a:r>
          </a:p>
          <a:p>
            <a:pPr marL="0" indent="0">
              <a:buNone/>
            </a:pPr>
            <a:endParaRPr lang="en-US" sz="1800" b="1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1800" b="1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2. Mean Accuracy</a:t>
            </a:r>
          </a:p>
          <a:p>
            <a:pPr marL="0" indent="0">
              <a:buNone/>
            </a:pPr>
            <a:endParaRPr lang="en-US" sz="1800" b="1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1800" b="1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3. </a:t>
            </a:r>
            <a:r>
              <a:rPr lang="en-US" sz="1800" b="1" noProof="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IoU</a:t>
            </a:r>
            <a:endParaRPr lang="en-US" sz="1800" i="1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marL="0" indent="0">
              <a:buNone/>
            </a:pPr>
            <a:endParaRPr lang="en-US" sz="1500" noProof="0" dirty="0"/>
          </a:p>
          <a:p>
            <a:pPr marL="0" indent="0">
              <a:buNone/>
            </a:pPr>
            <a:endParaRPr lang="en-US" sz="1800" b="1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2" name="Segnaposto contenuto 1">
            <a:extLst>
              <a:ext uri="{FF2B5EF4-FFF2-40B4-BE49-F238E27FC236}">
                <a16:creationId xmlns:a16="http://schemas.microsoft.com/office/drawing/2014/main" id="{AB28CE19-461E-DAE2-3271-4EDE3B29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438" y="2730500"/>
            <a:ext cx="374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40901-2925-9805-35A9-20F35C51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2B524448-8E39-7D77-8A4A-284E5ABD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Training 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Informations</a:t>
            </a:r>
            <a:endParaRPr lang="en-US" sz="20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A9C84894-2D94-06CC-7B27-99B50F68CF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Adam optimizer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000" b="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learning rate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∼20</m:t>
                    </m:r>
                  </m:oMath>
                </a14:m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training epochs </a:t>
                </a: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Saved an image and mask prediction, so to make available the training region evolution visualization…</a:t>
                </a:r>
              </a:p>
            </p:txBody>
          </p:sp>
        </mc:Choice>
        <mc:Fallback xmlns="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A9C84894-2D94-06CC-7B27-99B50F68CF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0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6561-A3CD-8A23-405F-8A8AC790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F96F370-88C3-72F5-A696-8AD37956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4B63BA74-223E-1B68-2D8B-CAE08650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87540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3081E-BA14-2784-197B-C838A8BC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6AD3E9-9EC9-E0FF-3DBF-4CCE6188C3CE}"/>
              </a:ext>
            </a:extLst>
          </p:cNvPr>
          <p:cNvSpPr txBox="1"/>
          <p:nvPr/>
        </p:nvSpPr>
        <p:spPr>
          <a:xfrm>
            <a:off x="603248" y="5999262"/>
            <a:ext cx="98163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Fig 2.</a:t>
            </a:r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Dataset [4] Sample images. </a:t>
            </a:r>
            <a:endParaRPr lang="en-US" sz="1500" noProof="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703320E-8FC0-D95A-438F-09C5938CF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48" y="780229"/>
            <a:ext cx="5041900" cy="25019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7D369B-6673-1CDC-6E7B-CD83FE955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2" y="780229"/>
            <a:ext cx="5041900" cy="25019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EAEFDBC-CDCD-0706-8FD8-F8FC0B726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8" y="3463181"/>
            <a:ext cx="5041900" cy="2501900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1FEA536-CCB7-A8CE-5CA9-59F262E0C74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2">
                <a:extLst>
                  <a:ext uri="{FF2B5EF4-FFF2-40B4-BE49-F238E27FC236}">
                    <a16:creationId xmlns:a16="http://schemas.microsoft.com/office/drawing/2014/main" id="{CFF7EC5C-D503-1D10-EC11-3512C30118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6852" y="3806519"/>
                <a:ext cx="5070473" cy="18460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sz="17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This dataset contains </a:t>
                </a:r>
                <a14:m>
                  <m:oMath xmlns:m="http://schemas.openxmlformats.org/officeDocument/2006/math">
                    <m:r>
                      <a:rPr lang="en-US" sz="17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∼4000</m:t>
                    </m:r>
                  </m:oMath>
                </a14:m>
                <a:r>
                  <a:rPr lang="en-US" sz="17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brain MR images together with manual FLAIR abnormality segmentation masks. </a:t>
                </a: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en-US" sz="17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They correspond to 110 patients included in The Cancer Genome Atlas (TCGA) lower-grade glioma collection with at least fluid-attenuated inversion recovery (FLAIR) sequence […].</a:t>
                </a: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endParaRPr lang="en-US" sz="17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endParaRPr lang="en-US" sz="17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just">
                  <a:buFont typeface="Arial" panose="020B0604020202020204" pitchFamily="34" charset="0"/>
                  <a:buNone/>
                </a:pPr>
                <a:endParaRPr lang="en-US" sz="17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Segnaposto contenuto 2">
                <a:extLst>
                  <a:ext uri="{FF2B5EF4-FFF2-40B4-BE49-F238E27FC236}">
                    <a16:creationId xmlns:a16="http://schemas.microsoft.com/office/drawing/2014/main" id="{CFF7EC5C-D503-1D10-EC11-3512C3011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852" y="3806519"/>
                <a:ext cx="5070473" cy="1846053"/>
              </a:xfrm>
              <a:prstGeom prst="rect">
                <a:avLst/>
              </a:prstGeom>
              <a:blipFill>
                <a:blip r:embed="rId5"/>
                <a:stretch>
                  <a:fillRect l="-750" t="-2055" r="-750" b="-47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42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2EEF8-6906-EC75-A4B1-7BA2AD05F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CEE64F1-4E0A-14C9-1336-B3CF9A4E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733CF51-C91F-09A2-AC98-BDD2ECDF4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00F425A0-1EE0-F92F-E34E-E974A132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066690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B1B2A-336B-CA53-EC9D-B67586F2E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0DF6609-BF9E-FD37-0F84-C7323B44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18AF012-B2AF-FA4F-0F0A-65F2DCE7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E803A9FD-F589-A9B5-F1C3-72ED1944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548972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3DBE3-5E03-D9AE-5C81-227CAF91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5586780-29E0-7A5C-0A59-63C11839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FC2B509-E238-8170-3407-406380B6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C8504266-6D95-5D41-75CF-A4DDA329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246248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2270-6497-2C6E-4AD6-C6FF78A8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666D750-AC15-23B3-E0D0-6947046E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1158877-6E2B-92D8-AE7A-18BFD55E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410E5C44-8F01-7D81-2476-D7282048B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4280939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4253A-0A0E-4391-CCA0-121E53385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5CB1342-6269-F3E0-EF18-E89EB884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4F7C2DB-5DE4-3D0A-9507-F8EFED2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B389DEC-B242-0D01-0B8D-4A9B0EC52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7" y="1957383"/>
            <a:ext cx="8510706" cy="294322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5ED035FC-EA60-91F1-6431-42AF06C80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657214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0A9E3-3ED7-5F47-671A-DCD1476B3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21F2E4F-1EFB-2F34-8CAF-DAACA177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58AE5A3-2AEF-35E7-AF4A-6C35992B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4B9D680-88BC-D761-7CF1-AE32F1E96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6" y="1957383"/>
            <a:ext cx="8510705" cy="294322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43E5F613-EFF5-8599-047C-A1A4E0B5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228220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961E-CDCF-87E6-6D3E-0B8F4B94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735D49C-8F46-56B8-E3E8-1FF4C700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EB9D728-4C84-A06B-35C6-FBB5405E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51B7DDE-4EA0-8890-4EEE-A1918C644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6" y="1957383"/>
            <a:ext cx="8510705" cy="294322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72E22B32-FFDA-67F8-BEE4-AF47548D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631581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C5478-C0DC-0609-E2F9-B54B4B1A2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E4E82E4-7598-5169-4D91-E56C60E4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69E09B5-C1D1-1A17-D501-F7253BE9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88CE21A-01C7-DDCD-4CA3-EC1914A68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7" y="1957383"/>
            <a:ext cx="8510706" cy="294322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EC764BD4-349D-19F1-62C6-1AF77335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084122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815D7-196F-FF55-EA2D-96C4B197D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C9AD3DD-74B3-87B6-3F59-EDC24D5A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37798F6-46D2-95F9-D102-A8563FD6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5B22A1B-57DC-9F4B-8CCB-C10C2B29E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6" y="1957383"/>
            <a:ext cx="8510705" cy="294322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E189F3AA-0805-680B-5C3F-991E54ED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467234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3716E-A63A-7E27-47A6-A6272FA26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422D01E-3963-84F2-F32B-92A8E9DD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E312021-39F3-B781-E956-618BC3803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D2B5A66-318E-85E5-FABE-F3C277135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6" y="1957383"/>
            <a:ext cx="8510705" cy="29432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401BD5D-AFFD-8A7B-DDD5-990B423B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79"/>
            <a:ext cx="8510705" cy="294322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1D8E0502-E84A-31FA-7416-ABE4898C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323511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E2EB-4BB3-85F4-F1B9-1A78EBDB1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ACDCDA4-B0E1-A276-2356-4ED4D58548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We can formulate the actual network independently of the architecture as a function</a:t>
                </a: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0" i="1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Mapping an order 3 tensor into a binary matrix.</a:t>
                </a:r>
              </a:p>
              <a:p>
                <a:pPr marL="0" indent="0" algn="ctr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ACDCDA4-B0E1-A276-2356-4ED4D5854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1C02F35A-DA57-CBF9-BB83-90C49480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Formalization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969FF09-1834-05AE-BA89-2154EF4D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26" y="3466573"/>
            <a:ext cx="1339401" cy="13451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EBEBDBC-05A2-69E4-160C-6279118B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6" t="2898"/>
          <a:stretch>
            <a:fillRect/>
          </a:stretch>
        </p:blipFill>
        <p:spPr>
          <a:xfrm>
            <a:off x="7336172" y="3488844"/>
            <a:ext cx="1295675" cy="1300581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9CD7B3A-15F0-FA8C-A8A6-F81E430E1633}"/>
              </a:ext>
            </a:extLst>
          </p:cNvPr>
          <p:cNvCxnSpPr/>
          <p:nvPr/>
        </p:nvCxnSpPr>
        <p:spPr>
          <a:xfrm>
            <a:off x="5252433" y="4139137"/>
            <a:ext cx="168713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CFD28-93F4-9255-882C-D75BFA250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AE6EC53-7611-6786-BE63-3C1E65D1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F238C9E-C513-86A3-61FB-94F67E88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5D0EFB6-1BE3-AC81-8C12-4B6708B4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7" y="1957383"/>
            <a:ext cx="8510706" cy="2943225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8DB2FCE-65FE-FA5E-BCB6-BA314E42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980634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C3188-A7C7-6085-4A81-6D75CEF06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0136EF5-9560-480F-4222-B702109F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84CD9C5-0BF0-53CE-C1DA-9065EB71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A5D580B-136C-2156-7EBD-80659A199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7" y="1957383"/>
            <a:ext cx="8510706" cy="294322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558C9A7-E181-9E0A-40C3-3D6BBD96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3704288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2BF01-97D8-1035-1AFC-FA83D8BE1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B89AEAD-55DA-00F6-2D5A-ABA5B7044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177B557-9595-505B-0BA8-01371BD2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BD3C58C-A575-92F6-8F6E-4CAA250E8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7" y="1957383"/>
            <a:ext cx="8510706" cy="294322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FDE007CE-2CE5-1E94-DC46-2445F19D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4265117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4BB50-09F4-A996-4FE5-D0236FE99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E80BC8B-D080-F5D7-36FE-24C05A32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2B6F4BA-E350-F2ED-55B7-C1BF8BF8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086D795-7BFB-724E-B0BA-EF3FFAF77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7" y="1957383"/>
            <a:ext cx="8510706" cy="294322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059BB406-B090-CF43-1771-558488CF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380586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3C49-B55A-B537-49B3-9B8D17145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65C2623-3CAB-449D-0372-494A79D4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0003"/>
            <a:ext cx="3746500" cy="2476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934E646-BB3B-D4A8-7800-0ED57213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0" y="2370003"/>
            <a:ext cx="3746500" cy="24765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91AF1A-07CC-CA0F-C3DC-EB9A43660A3E}"/>
              </a:ext>
            </a:extLst>
          </p:cNvPr>
          <p:cNvSpPr txBox="1"/>
          <p:nvPr/>
        </p:nvSpPr>
        <p:spPr>
          <a:xfrm>
            <a:off x="4922730" y="3446671"/>
            <a:ext cx="23465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with epochs increase…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1509427F-6B4B-5643-4BA0-94D250E8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Accuracy results on the test set</a:t>
            </a:r>
          </a:p>
        </p:txBody>
      </p:sp>
    </p:spTree>
    <p:extLst>
      <p:ext uri="{BB962C8B-B14F-4D97-AF65-F5344CB8AC3E}">
        <p14:creationId xmlns:p14="http://schemas.microsoft.com/office/powerpoint/2010/main" val="297899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6932E-E1DF-66EA-0A75-84F8A702D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AD84883-DF21-DC9D-729A-15097598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CE-R Combo Loss :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What about other samples?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5262D2-0B26-8A64-0BD3-BB2B2A7D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685" y="1385037"/>
            <a:ext cx="4836865" cy="167271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021802-3913-E418-CF72-20EA98C2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065650"/>
            <a:ext cx="4836865" cy="167271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1ADFC4D-4061-52F3-9B38-FC5CE47D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85" y="3057752"/>
            <a:ext cx="4836865" cy="167271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AE8779E-E254-C7E3-0FA4-4399824E3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2" y="1385037"/>
            <a:ext cx="4836865" cy="167271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C5C842B-DC55-7312-1DF5-63DC1C985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738365"/>
            <a:ext cx="4836865" cy="167271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462FD33-7B8B-58F5-1DEF-161D80C58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85" y="4738365"/>
            <a:ext cx="4836865" cy="16727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ED47CED-2AC2-8C2A-EFEF-6A8A791B0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385037"/>
            <a:ext cx="4836866" cy="167271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E95D0D4-356A-4BA8-7B01-0269059993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6682" y="3061702"/>
            <a:ext cx="4836865" cy="167271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64845A-2FAD-E926-0DF5-D5C64910C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197" y="1392934"/>
            <a:ext cx="4836868" cy="167271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FC09755-0F0F-642F-F35E-8330DA00D6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197" y="3061701"/>
            <a:ext cx="4848282" cy="167666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82F6840-FE70-9D89-20B2-6C61AE88E0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197" y="4742313"/>
            <a:ext cx="4848282" cy="167666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90DC1C1-0DDF-DE80-C9D1-10E339749F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5265" y="1388986"/>
            <a:ext cx="4848282" cy="167666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AF887D6-FECA-16FE-23E8-2520B3F8CD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6677" y="3065646"/>
            <a:ext cx="4836870" cy="167271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1C3471C-30C6-EAA9-B27A-1BE8CEB182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3843" y="4726517"/>
            <a:ext cx="4859704" cy="168061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E7E42BB-21F8-F476-EE34-123AEF6628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194" y="3069598"/>
            <a:ext cx="4836868" cy="167271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928D922-3039-7D79-4E5D-2434C88936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194" y="1400831"/>
            <a:ext cx="4836865" cy="167271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F017D0B-7E86-4FB8-A569-B3E6F5BF50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5267" y="3080772"/>
            <a:ext cx="4848280" cy="167666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AAD66B-D9C5-1763-A76D-4D7F87FADE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6675" y="4746258"/>
            <a:ext cx="4836871" cy="167271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3C70FAC-139E-D0EA-6E55-F74B3F95BCC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190" y="3085392"/>
            <a:ext cx="4836871" cy="16727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D0731DD-7398-D933-EB6B-BD409B188F7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9615" y="4738365"/>
            <a:ext cx="4825444" cy="166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DCF5-57D7-1EFC-0D22-2603F4E5B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0C8E40C7-3E25-7463-B0D2-F1145B18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Training 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Informations</a:t>
            </a:r>
            <a:endParaRPr lang="en-US" sz="20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F1552778-4EE7-5F4B-DE60-69DC3C562F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Adam optimizer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000" b="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learning rate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sz="2000" b="0" i="0" noProof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training epochs </a:t>
                </a: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Saved an image and mask prediction, so to make available the training region evolution visualization…</a:t>
                </a:r>
              </a:p>
            </p:txBody>
          </p:sp>
        </mc:Choice>
        <mc:Fallback xmlns="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F1552778-4EE7-5F4B-DE60-69DC3C562F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8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548C-1B50-79D6-084A-EE3309A4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373378D-C932-829E-BE94-3C8862E9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BF30F74-CEAF-7571-B066-DB849CA3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5"/>
            <a:ext cx="8510705" cy="294322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E265050-3F07-4304-7AF4-3891A0F7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44958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8DE0-879E-2F41-4A8B-BF0393E3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FCFC805-FEDD-9963-2388-CEF7E7A0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6131C83-81B2-B0B5-DD7D-66E1EE57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FF55B861-C3E5-04A3-B0B7-6B9C82EC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241354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ADBC-FE2F-F22E-1990-4C69A4F5D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BB75C11-B568-D708-5205-294E0693D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6B66B63-BAE1-3DB3-3972-1DBF63D1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5"/>
            <a:ext cx="8510705" cy="2943225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78036799-6A83-AFA1-63D6-3580FC004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8391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D5E46-ECDB-4364-C016-1A65AE312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B48CA3D-392D-C692-FC7E-2AC5AFB7B4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Even if… in all considered models we’ll be returning with a </a:t>
                </a:r>
                <a:r>
                  <a:rPr lang="en-US" sz="2000" b="1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sigmoid</a:t>
                </a: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transformation:</a:t>
                </a: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</m:d>
                    </m:oMath>
                  </m:oMathPara>
                </a14:m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so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we can derive the proper model definition and pixel output interpretation</a:t>
                </a:r>
              </a:p>
              <a:p>
                <a:pPr marL="0" indent="0">
                  <a:buNone/>
                </a:pPr>
                <a:endParaRPr lang="en-US" sz="2000" b="1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𝑡𝑢𝑚𝑜𝑟𝑎𝑙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𝑝𝑟𝑜𝑝𝑒𝑟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it-IT" sz="2000" b="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So,</a:t>
                </a:r>
                <a:endParaRPr lang="it-IT" sz="2000" b="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noProof="0" smtClean="0">
                          <a:latin typeface="Cambria Math" panose="02040503050406030204" pitchFamily="18" charset="0"/>
                        </a:rPr>
                        <m:t>𝑝𝑟𝑜𝑝𝑒𝑟</m:t>
                      </m:r>
                      <m:r>
                        <a:rPr lang="it-IT" sz="20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B48CA3D-392D-C692-FC7E-2AC5AFB7B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343BD977-D995-E445-38B5-7A140C9B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Formalization</a:t>
            </a:r>
          </a:p>
        </p:txBody>
      </p:sp>
    </p:spTree>
    <p:extLst>
      <p:ext uri="{BB962C8B-B14F-4D97-AF65-F5344CB8AC3E}">
        <p14:creationId xmlns:p14="http://schemas.microsoft.com/office/powerpoint/2010/main" val="16508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9A79E-206D-BE78-AD22-BEDDF45F6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41FD8CE-3A5C-0649-BF57-1E9D25BC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B4E7ABC-9FAF-402C-FD70-25D53A7C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355C0DAF-1658-BFC2-BC1E-758DA48F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349407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1D02-E63B-E2FE-2733-B1FBD3330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1FC364A-373F-FA4C-A86B-2FFCD76C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DC23515-479B-CB80-7341-DDEF676F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5"/>
            <a:ext cx="8510705" cy="2943225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59F06C53-7AD8-B62A-A52E-9645F86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897032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ACF49-E12F-B1C2-831E-B6D12478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8360D93-76AC-92A3-8A56-2C728173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3D5BCCB-145A-15B3-B280-505AF7AB9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63EBCCD8-6841-E4B7-B129-AC8DBBAD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711702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99BF1-F72A-0A52-158D-65BEB1CE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ECA6E0F-7EDE-3CD9-C9CE-D59C62B7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6E83CED-C685-F727-4996-7F4AB8CB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5"/>
            <a:ext cx="8510705" cy="294322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6FAB642-CA4C-EA73-DA42-E1E265D9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372717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89FF7-B918-D535-9D67-7CDD0D3DF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9654BE-4344-892A-BEEC-ABDBAA08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6F604D9-BFDC-EE09-E1EA-73122C22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5"/>
            <a:ext cx="8510705" cy="294322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F992AACF-466F-3B8F-0B87-9A7F2F30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564337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C651-CA56-8823-66C5-580915699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04CD0B7-E5EF-F49D-5C60-0FAC2367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4096283-D191-8717-9EB3-31582747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5"/>
            <a:ext cx="8510706" cy="294322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E5686C4-D9A5-19A4-05FB-736DCB7C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2089359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1EE6A-505E-35BE-BA12-BE89EEAB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69BBB5A-D2D0-110D-7D34-EC5DF255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12719E-B764-58BB-6D94-FE78E82A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5"/>
            <a:ext cx="8510705" cy="294322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10AF2B0-7865-D6E1-0E88-BEE522FA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894132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00F05-ADD1-1678-F465-4DC8BAC5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A1899A8-0D8A-5532-F275-C2CE33EA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7" y="1957386"/>
            <a:ext cx="8510706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5E2B79-8DBA-C797-2F33-D0EFA1AA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6" y="1957385"/>
            <a:ext cx="8510705" cy="294322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5457CBD-A434-138C-B87A-EDFA94AD3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3" y="1957383"/>
            <a:ext cx="8510705" cy="294322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6A2D231-6793-A37D-1511-D7360F72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0.5 CE-R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</p:spTree>
    <p:extLst>
      <p:ext uri="{BB962C8B-B14F-4D97-AF65-F5344CB8AC3E}">
        <p14:creationId xmlns:p14="http://schemas.microsoft.com/office/powerpoint/2010/main" val="1135774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639C-ACF4-9310-D4BE-1DFAA75DD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4A17ABC-2EEF-3975-3947-FD21A3CA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34" y="2251472"/>
            <a:ext cx="3746500" cy="2476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C9B566E-C67F-BC0A-67A6-70F4F1F14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78" y="2251472"/>
            <a:ext cx="3746500" cy="2476500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253175E0-7466-2857-FDB3-4F1CC2D1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Combo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Model Comparison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68EDC5-16BE-E6D2-AFF5-F644B8705722}"/>
              </a:ext>
            </a:extLst>
          </p:cNvPr>
          <p:cNvSpPr txBox="1"/>
          <p:nvPr/>
        </p:nvSpPr>
        <p:spPr>
          <a:xfrm>
            <a:off x="2058658" y="4931721"/>
            <a:ext cx="280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Combo ratio 0.7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Approx 20 epochs learning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91F725-DDFC-6937-C99C-CDD5404FD9FC}"/>
              </a:ext>
            </a:extLst>
          </p:cNvPr>
          <p:cNvSpPr txBox="1"/>
          <p:nvPr/>
        </p:nvSpPr>
        <p:spPr>
          <a:xfrm>
            <a:off x="7377859" y="4931720"/>
            <a:ext cx="280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Combo ratio 0.5</a:t>
            </a:r>
          </a:p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Approx 40 epochs learning</a:t>
            </a:r>
          </a:p>
        </p:txBody>
      </p:sp>
    </p:spTree>
    <p:extLst>
      <p:ext uri="{BB962C8B-B14F-4D97-AF65-F5344CB8AC3E}">
        <p14:creationId xmlns:p14="http://schemas.microsoft.com/office/powerpoint/2010/main" val="6817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EFB2-4C16-6246-C10E-0C3665DB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628B32C1-4ABB-05F3-D529-5EB20405A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U-Net with 0.7 CE-R Combo Loss :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What about other samples?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9CB5BAC-6624-FB3C-8828-B4512B31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685" y="1385037"/>
            <a:ext cx="4836865" cy="167271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D59A651-9C9B-4BE9-E8A8-EBC719F7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065650"/>
            <a:ext cx="4836865" cy="167271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62E54A-5776-19F6-A951-2C7F631B7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685" y="3057752"/>
            <a:ext cx="4836865" cy="167271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424D0C0-5333-266E-552E-1A143A483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2" y="1385037"/>
            <a:ext cx="4836865" cy="167271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245B686-DEF5-145C-69D4-70784715C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738365"/>
            <a:ext cx="4836865" cy="167271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B7D6487-D561-0E92-529F-0B5354BF8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85" y="4738365"/>
            <a:ext cx="4836865" cy="16727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33D274-F3A5-6286-6996-D6B797D81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385037"/>
            <a:ext cx="4836866" cy="167271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07DAC49-8E78-606B-0136-B62CB9AA6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6682" y="3061702"/>
            <a:ext cx="4836865" cy="167271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F8048D0-B886-6D74-9D2E-B2D546841F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197" y="1392934"/>
            <a:ext cx="4836868" cy="167271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DA82F0E-68B9-22CB-06CA-583C2DD54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197" y="3061701"/>
            <a:ext cx="4848282" cy="167666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E13FE20-5200-5D4A-7779-CC5058A166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197" y="4742313"/>
            <a:ext cx="4848282" cy="167666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67BEF41-0705-7E66-ACCE-7560036AB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5265" y="1388986"/>
            <a:ext cx="4848282" cy="167666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95857F1-7EB3-7B9D-8096-0A5B6B6D55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6677" y="3065646"/>
            <a:ext cx="4836870" cy="167271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86E103D-7424-FFCA-2D04-BB8CE7F280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3843" y="4726517"/>
            <a:ext cx="4859704" cy="168061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6E6573C-AA13-186F-8A1B-4281E1A25F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194" y="3069598"/>
            <a:ext cx="4836868" cy="167271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5C3C46C-080C-0AF2-42D9-746513386C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194" y="1400831"/>
            <a:ext cx="4836865" cy="167271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82E559F-329D-D483-A175-433DDBF1CA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6675" y="3084717"/>
            <a:ext cx="4836872" cy="167271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8F7541-9145-0139-B2B5-4360F06FB7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6675" y="4746258"/>
            <a:ext cx="4836871" cy="16727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EA417D6-E55F-B8F1-0A75-9B7A544C51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9615" y="4738365"/>
            <a:ext cx="4825444" cy="16687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6690FF-37B5-1A0E-5C56-FD9AE5AE450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190" y="1411147"/>
            <a:ext cx="4836865" cy="167271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8ECE8EA-5DAD-C309-C410-0ED5459E82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183" y="3090836"/>
            <a:ext cx="4836870" cy="1672716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C6A3C5DA-BC54-9C0D-E8C0-16CABB75F22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9615" y="4737513"/>
            <a:ext cx="4825438" cy="1668763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B1537D9A-FC65-A13D-8F11-9119D2D49A9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95251" y="1418119"/>
            <a:ext cx="4836871" cy="167271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831BC4E0-E7B7-B6D8-5C02-1EB1EAA88FF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16167" y="4749539"/>
            <a:ext cx="4827381" cy="166943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5817C5BB-8AAE-5309-7043-FC6393CFC69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95252" y="3106628"/>
            <a:ext cx="4828656" cy="16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9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5AA42A-FE53-3B01-8D00-C24DEE02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F7B914E-85E9-C5E8-AC36-1B93F9D161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We can formulate the actual network independently of the architecture as a function</a:t>
                </a: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sz="20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Even if in all models we’ll be returning a sigmoid value before thresholding:</a:t>
                </a: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</m:d>
                    </m:oMath>
                  </m:oMathPara>
                </a14:m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So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b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𝑖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,</m:t>
                        </m:r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</m:oMath>
                </a14:m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output matrix pixel can be seen as the</a:t>
                </a:r>
                <a:endParaRPr lang="en-US" sz="2000" b="1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1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𝑁𝑥𝑁𝑥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</m:d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𝑡𝑢𝑚𝑜𝑟𝑎𝑙</m:t>
                      </m:r>
                      <m:r>
                        <a:rPr lang="en-US" sz="20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F7B914E-85E9-C5E8-AC36-1B93F9D16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26AB7B82-405E-CB57-046C-50F8F54E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Formalization</a:t>
            </a:r>
          </a:p>
        </p:txBody>
      </p:sp>
    </p:spTree>
    <p:extLst>
      <p:ext uri="{BB962C8B-B14F-4D97-AF65-F5344CB8AC3E}">
        <p14:creationId xmlns:p14="http://schemas.microsoft.com/office/powerpoint/2010/main" val="108580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D4BEC-E85B-240D-0B63-6A855CE2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F83221-CC34-EC4C-6CEC-B31CC3CE9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U-net is not the only approach we can try for this specific task, since the recent advances with vision transformed has shown great results [9]</a:t>
            </a: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idea is to offer a similar approach to image handling than the one proposed to the Natural Language processing word one. </a:t>
            </a: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Transformers as architectures are originally designed for sequential data in Natural Language Processing and those are based on the self-attention mechanism; the visual transformer leverage the same architecture for the image handling. 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ViTs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divide the image into patches and process each of them as token element of the sequence, 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key differences are patches usage, attention and positional embedding for 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spacial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information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C0F7225-66DC-8183-C7AA-F51EC1FD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Vision Transformers</a:t>
            </a:r>
          </a:p>
        </p:txBody>
      </p:sp>
    </p:spTree>
    <p:extLst>
      <p:ext uri="{BB962C8B-B14F-4D97-AF65-F5344CB8AC3E}">
        <p14:creationId xmlns:p14="http://schemas.microsoft.com/office/powerpoint/2010/main" val="1826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9E1E2-1B19-33FE-B66F-CE5B7E1FB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687A7B5-E4B9-D2BE-E254-2B25D64E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Vision Transformers: SETR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A81E0D-9610-04C5-73D1-E62D5CF5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31" y="1843088"/>
            <a:ext cx="8500138" cy="377274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309E5C-5FB8-C481-800A-46988A97D2B3}"/>
              </a:ext>
            </a:extLst>
          </p:cNvPr>
          <p:cNvSpPr txBox="1"/>
          <p:nvPr/>
        </p:nvSpPr>
        <p:spPr>
          <a:xfrm>
            <a:off x="1845931" y="5969655"/>
            <a:ext cx="6526544" cy="31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/>
              <a:t>Fig 4.</a:t>
            </a:r>
            <a:r>
              <a:rPr lang="en-US" sz="1400" noProof="0" dirty="0"/>
              <a:t> Schematic illustration of the proposed </a:t>
            </a:r>
            <a:r>
              <a:rPr lang="en-US" sz="1400" noProof="0" dirty="0" err="1"/>
              <a:t>SEgmentation</a:t>
            </a:r>
            <a:r>
              <a:rPr lang="en-US" sz="1400" noProof="0" dirty="0"/>
              <a:t> </a:t>
            </a:r>
            <a:r>
              <a:rPr lang="en-US" sz="1400" noProof="0" dirty="0" err="1"/>
              <a:t>TRansformer</a:t>
            </a:r>
            <a:r>
              <a:rPr lang="en-US" sz="1400" noProof="0" dirty="0"/>
              <a:t> (SETR). []</a:t>
            </a:r>
          </a:p>
        </p:txBody>
      </p:sp>
    </p:spTree>
    <p:extLst>
      <p:ext uri="{BB962C8B-B14F-4D97-AF65-F5344CB8AC3E}">
        <p14:creationId xmlns:p14="http://schemas.microsoft.com/office/powerpoint/2010/main" val="34159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20B3F-4BDB-3F58-43AF-5668B7802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D612E6-6DFD-EF0D-B598-D6380FE9BE49}"/>
              </a:ext>
            </a:extLst>
          </p:cNvPr>
          <p:cNvSpPr txBox="1"/>
          <p:nvPr/>
        </p:nvSpPr>
        <p:spPr>
          <a:xfrm>
            <a:off x="515537" y="420484"/>
            <a:ext cx="13068577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SETR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buNone/>
            </a:pPr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img_size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128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1024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2048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super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Internal parameters definition: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Patch + Positional Embedding. We need to redefine this due to generalization...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Linear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Parameter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randn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Encoder. We refer to the previously defined class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TransformerEncoderLayer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Deconvolution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Notice that is the same of before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byt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dimension here is generic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buNone/>
            </a:pPr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E54CD2-32B9-8E88-FE4C-921C63CEAE5A}"/>
              </a:ext>
            </a:extLst>
          </p:cNvPr>
          <p:cNvSpPr txBox="1"/>
          <p:nvPr/>
        </p:nvSpPr>
        <p:spPr>
          <a:xfrm>
            <a:off x="515537" y="3652138"/>
            <a:ext cx="6793706" cy="415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8A0304-A592-B887-C75C-FE793C13F9B7}"/>
              </a:ext>
            </a:extLst>
          </p:cNvPr>
          <p:cNvSpPr txBox="1"/>
          <p:nvPr/>
        </p:nvSpPr>
        <p:spPr>
          <a:xfrm>
            <a:off x="515537" y="3867582"/>
            <a:ext cx="804672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A6E89E-FACD-7EDC-2F66-D8068FC034F7}"/>
              </a:ext>
            </a:extLst>
          </p:cNvPr>
          <p:cNvSpPr txBox="1"/>
          <p:nvPr/>
        </p:nvSpPr>
        <p:spPr>
          <a:xfrm>
            <a:off x="515537" y="4575468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Embedding + Positional encoding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ED2BA36-1071-BF81-B705-6ACF700B6664}"/>
              </a:ext>
            </a:extLst>
          </p:cNvPr>
          <p:cNvSpPr txBox="1"/>
          <p:nvPr/>
        </p:nvSpPr>
        <p:spPr>
          <a:xfrm>
            <a:off x="515537" y="4883245"/>
            <a:ext cx="804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(N, B, dim) for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nn.MultiheadAttention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N)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653C590-6EA2-DC99-921D-2F981E71BA90}"/>
              </a:ext>
            </a:extLst>
          </p:cNvPr>
          <p:cNvSpPr txBox="1"/>
          <p:nvPr/>
        </p:nvSpPr>
        <p:spPr>
          <a:xfrm>
            <a:off x="515537" y="5421854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Reshape to 2D feature map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.reshape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H/16, W/16)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CC9D24-0EA7-8A4E-2030-D838D9663A3A}"/>
              </a:ext>
            </a:extLst>
          </p:cNvPr>
          <p:cNvSpPr txBox="1"/>
          <p:nvPr/>
        </p:nvSpPr>
        <p:spPr>
          <a:xfrm>
            <a:off x="515537" y="5745020"/>
            <a:ext cx="8046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H, W)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Now we need values at zero or one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700" b="0" noProof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sigmoid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641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F2177-F8C1-C554-EFDA-85ECB7222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74883D-E8E8-B9E4-541B-E2602A5EFA4D}"/>
              </a:ext>
            </a:extLst>
          </p:cNvPr>
          <p:cNvSpPr txBox="1"/>
          <p:nvPr/>
        </p:nvSpPr>
        <p:spPr>
          <a:xfrm>
            <a:off x="-6738703" y="420484"/>
            <a:ext cx="13068577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SETR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buNone/>
            </a:pPr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img_size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128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1024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2048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super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Internal parameters definition: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Patch + Positional Embedding. We need to redefine this due to generalization...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Linear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Parameter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randn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Encoder. We refer to the previously defined class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TransformerEncoderLayer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Deconvolution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Notice that is the same of before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byt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dimension here is generic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buNone/>
            </a:pPr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575BC35-72DA-1AB8-500A-46AF8E9AAD8E}"/>
              </a:ext>
            </a:extLst>
          </p:cNvPr>
          <p:cNvSpPr txBox="1"/>
          <p:nvPr/>
        </p:nvSpPr>
        <p:spPr>
          <a:xfrm>
            <a:off x="515537" y="3652138"/>
            <a:ext cx="6793706" cy="415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1B5374-E751-3E22-34B1-1D723DD5EC4C}"/>
              </a:ext>
            </a:extLst>
          </p:cNvPr>
          <p:cNvSpPr txBox="1"/>
          <p:nvPr/>
        </p:nvSpPr>
        <p:spPr>
          <a:xfrm>
            <a:off x="1614439" y="1736228"/>
            <a:ext cx="943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noProof="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Forward of the model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F2238FB-C968-5ADF-F2E6-FA30FC5C22E8}"/>
              </a:ext>
            </a:extLst>
          </p:cNvPr>
          <p:cNvSpPr txBox="1"/>
          <p:nvPr/>
        </p:nvSpPr>
        <p:spPr>
          <a:xfrm>
            <a:off x="515537" y="3867582"/>
            <a:ext cx="804672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1BC4D6-09BF-0C6D-0E96-CEDE9BDBE5FF}"/>
              </a:ext>
            </a:extLst>
          </p:cNvPr>
          <p:cNvSpPr txBox="1"/>
          <p:nvPr/>
        </p:nvSpPr>
        <p:spPr>
          <a:xfrm>
            <a:off x="515537" y="4575468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Embedding + Positional encoding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8CDDDB-5615-DD93-02AE-1AEAF7AC5810}"/>
              </a:ext>
            </a:extLst>
          </p:cNvPr>
          <p:cNvSpPr txBox="1"/>
          <p:nvPr/>
        </p:nvSpPr>
        <p:spPr>
          <a:xfrm>
            <a:off x="515537" y="4883245"/>
            <a:ext cx="804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(N, B, dim) for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nn.MultiheadAttention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N)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50EFAA-3F64-0F10-DC50-6A4F8B90EF34}"/>
              </a:ext>
            </a:extLst>
          </p:cNvPr>
          <p:cNvSpPr txBox="1"/>
          <p:nvPr/>
        </p:nvSpPr>
        <p:spPr>
          <a:xfrm>
            <a:off x="515537" y="5421854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Reshape to 2D feature map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.reshape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H/16, W/16)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1D28A43-9B38-4E8A-2031-80BD33A011C9}"/>
              </a:ext>
            </a:extLst>
          </p:cNvPr>
          <p:cNvSpPr txBox="1"/>
          <p:nvPr/>
        </p:nvSpPr>
        <p:spPr>
          <a:xfrm>
            <a:off x="515537" y="5745020"/>
            <a:ext cx="8046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H, W)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Now we need values at zero or one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700" b="0" noProof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sigmoid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861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A33FD-7140-74B2-C342-F5E9CD09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052FF0-8487-0BC3-BD76-5DD6511AC80D}"/>
              </a:ext>
            </a:extLst>
          </p:cNvPr>
          <p:cNvSpPr txBox="1"/>
          <p:nvPr/>
        </p:nvSpPr>
        <p:spPr>
          <a:xfrm>
            <a:off x="-6738703" y="420484"/>
            <a:ext cx="13068577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SETR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buNone/>
            </a:pPr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img_size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128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1024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2048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super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Internal parameters definition: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Patch + Positional Embedding. We need to redefine this due to generalization...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Linear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Parameter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randn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Encoder. We refer to the previously defined class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TransformerEncoderLayer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Deconvolution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Notice that is the same of before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byt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dimension here is generic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buNone/>
            </a:pPr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EF3FA7-00FA-EEB3-640C-54E6B1F63974}"/>
              </a:ext>
            </a:extLst>
          </p:cNvPr>
          <p:cNvSpPr txBox="1"/>
          <p:nvPr/>
        </p:nvSpPr>
        <p:spPr>
          <a:xfrm>
            <a:off x="515537" y="667401"/>
            <a:ext cx="6793706" cy="415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80CDAD-4AFF-32A0-6FED-BDF8AD2530BF}"/>
              </a:ext>
            </a:extLst>
          </p:cNvPr>
          <p:cNvSpPr txBox="1"/>
          <p:nvPr/>
        </p:nvSpPr>
        <p:spPr>
          <a:xfrm>
            <a:off x="515537" y="882845"/>
            <a:ext cx="804672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28AAE6-15FC-3B37-7747-A374B9DC9737}"/>
              </a:ext>
            </a:extLst>
          </p:cNvPr>
          <p:cNvSpPr txBox="1"/>
          <p:nvPr/>
        </p:nvSpPr>
        <p:spPr>
          <a:xfrm>
            <a:off x="515537" y="1590731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Embedding + Positional encoding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BBCD08-502C-C984-011D-82B7C0401510}"/>
              </a:ext>
            </a:extLst>
          </p:cNvPr>
          <p:cNvSpPr txBox="1"/>
          <p:nvPr/>
        </p:nvSpPr>
        <p:spPr>
          <a:xfrm>
            <a:off x="515537" y="1898508"/>
            <a:ext cx="804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(N, B, dim) for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nn.MultiheadAttention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N)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95FF66-26E0-EFEA-0EF6-0892812FC1DA}"/>
              </a:ext>
            </a:extLst>
          </p:cNvPr>
          <p:cNvSpPr txBox="1"/>
          <p:nvPr/>
        </p:nvSpPr>
        <p:spPr>
          <a:xfrm>
            <a:off x="515537" y="2437117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Reshape to 2D feature map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.reshape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H/16, W/16)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8631324-93DB-22AC-2957-A0ECDA0B84B1}"/>
              </a:ext>
            </a:extLst>
          </p:cNvPr>
          <p:cNvSpPr txBox="1"/>
          <p:nvPr/>
        </p:nvSpPr>
        <p:spPr>
          <a:xfrm>
            <a:off x="515537" y="2760283"/>
            <a:ext cx="8046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H, W)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Now we need values at zero or one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700" b="0" noProof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sigmoid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507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0A4FB-5EDC-D197-D692-EC0B0F46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EA0B81-D0D0-91B3-39D5-67849B1D498B}"/>
              </a:ext>
            </a:extLst>
          </p:cNvPr>
          <p:cNvSpPr txBox="1"/>
          <p:nvPr/>
        </p:nvSpPr>
        <p:spPr>
          <a:xfrm>
            <a:off x="515537" y="882845"/>
            <a:ext cx="804672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9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9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82690E-01A0-935D-72DB-A7F6B2C3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97" y="2387959"/>
            <a:ext cx="2971800" cy="2984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80F2E69-9868-0205-4ABE-AAE299D3D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03" y="2324459"/>
            <a:ext cx="3098800" cy="311150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D6D55F8-90F4-59B8-2DF0-498BD155C058}"/>
              </a:ext>
            </a:extLst>
          </p:cNvPr>
          <p:cNvCxnSpPr/>
          <p:nvPr/>
        </p:nvCxnSpPr>
        <p:spPr>
          <a:xfrm>
            <a:off x="5336875" y="3880209"/>
            <a:ext cx="15182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44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8F408-2F4E-D169-846B-96916AED6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A618F9-B77F-A894-7EBB-8A20D40A5A45}"/>
              </a:ext>
            </a:extLst>
          </p:cNvPr>
          <p:cNvSpPr txBox="1"/>
          <p:nvPr/>
        </p:nvSpPr>
        <p:spPr>
          <a:xfrm>
            <a:off x="515537" y="882845"/>
            <a:ext cx="804672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9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9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F4B213-BF49-22D9-E5D0-C0717663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97" y="2387959"/>
            <a:ext cx="2971800" cy="2984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295A0EE-2D8B-1640-5AA5-09AE6AAD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03" y="2324459"/>
            <a:ext cx="3098800" cy="311150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5B0CCAC1-CA20-1946-7F83-99C4E2FDEDA0}"/>
              </a:ext>
            </a:extLst>
          </p:cNvPr>
          <p:cNvCxnSpPr/>
          <p:nvPr/>
        </p:nvCxnSpPr>
        <p:spPr>
          <a:xfrm>
            <a:off x="5336875" y="3880209"/>
            <a:ext cx="15182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D93179E-CA31-D305-9573-073393B6564F}"/>
              </a:ext>
            </a:extLst>
          </p:cNvPr>
          <p:cNvSpPr txBox="1"/>
          <p:nvPr/>
        </p:nvSpPr>
        <p:spPr>
          <a:xfrm>
            <a:off x="3753831" y="522703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2 is the height dimension</a:t>
            </a:r>
          </a:p>
        </p:txBody>
      </p:sp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9AD0AADF-00E3-49D2-9264-1AF9319970FE}"/>
              </a:ext>
            </a:extLst>
          </p:cNvPr>
          <p:cNvSpPr/>
          <p:nvPr/>
        </p:nvSpPr>
        <p:spPr>
          <a:xfrm>
            <a:off x="1991682" y="804672"/>
            <a:ext cx="2123118" cy="384048"/>
          </a:xfrm>
          <a:custGeom>
            <a:avLst/>
            <a:gdLst>
              <a:gd name="connsiteX0" fmla="*/ 19998 w 2123118"/>
              <a:gd name="connsiteY0" fmla="*/ 384048 h 384048"/>
              <a:gd name="connsiteX1" fmla="*/ 129726 w 2123118"/>
              <a:gd name="connsiteY1" fmla="*/ 301752 h 384048"/>
              <a:gd name="connsiteX2" fmla="*/ 998406 w 2123118"/>
              <a:gd name="connsiteY2" fmla="*/ 310896 h 384048"/>
              <a:gd name="connsiteX3" fmla="*/ 2123118 w 2123118"/>
              <a:gd name="connsiteY3" fmla="*/ 0 h 38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118" h="384048">
                <a:moveTo>
                  <a:pt x="19998" y="384048"/>
                </a:moveTo>
                <a:cubicBezTo>
                  <a:pt x="-6672" y="348996"/>
                  <a:pt x="-33342" y="313944"/>
                  <a:pt x="129726" y="301752"/>
                </a:cubicBezTo>
                <a:cubicBezTo>
                  <a:pt x="292794" y="289560"/>
                  <a:pt x="666174" y="361188"/>
                  <a:pt x="998406" y="310896"/>
                </a:cubicBezTo>
                <a:cubicBezTo>
                  <a:pt x="1330638" y="260604"/>
                  <a:pt x="1888422" y="71628"/>
                  <a:pt x="2123118" y="0"/>
                </a:cubicBez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3350CD9A-3257-3925-CB96-C7D78E5274E1}"/>
              </a:ext>
            </a:extLst>
          </p:cNvPr>
          <p:cNvSpPr/>
          <p:nvPr/>
        </p:nvSpPr>
        <p:spPr>
          <a:xfrm>
            <a:off x="4087368" y="886968"/>
            <a:ext cx="1362456" cy="292608"/>
          </a:xfrm>
          <a:custGeom>
            <a:avLst/>
            <a:gdLst>
              <a:gd name="connsiteX0" fmla="*/ 0 w 1362456"/>
              <a:gd name="connsiteY0" fmla="*/ 292608 h 292608"/>
              <a:gd name="connsiteX1" fmla="*/ 365760 w 1362456"/>
              <a:gd name="connsiteY1" fmla="*/ 64008 h 292608"/>
              <a:gd name="connsiteX2" fmla="*/ 1362456 w 1362456"/>
              <a:gd name="connsiteY2" fmla="*/ 0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2456" h="292608">
                <a:moveTo>
                  <a:pt x="0" y="292608"/>
                </a:moveTo>
                <a:cubicBezTo>
                  <a:pt x="69342" y="202692"/>
                  <a:pt x="138684" y="112776"/>
                  <a:pt x="365760" y="64008"/>
                </a:cubicBezTo>
                <a:cubicBezTo>
                  <a:pt x="592836" y="15240"/>
                  <a:pt x="977646" y="7620"/>
                  <a:pt x="1362456" y="0"/>
                </a:cubicBez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61ADF51-CDDC-EBBF-1A3F-24C59551CFC9}"/>
              </a:ext>
            </a:extLst>
          </p:cNvPr>
          <p:cNvSpPr txBox="1"/>
          <p:nvPr/>
        </p:nvSpPr>
        <p:spPr>
          <a:xfrm>
            <a:off x="5446382" y="728841"/>
            <a:ext cx="1254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Patch cutting size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9B2C61-E9E5-1880-724A-C34DC1A9FF1A}"/>
              </a:ext>
            </a:extLst>
          </p:cNvPr>
          <p:cNvSpPr txBox="1"/>
          <p:nvPr/>
        </p:nvSpPr>
        <p:spPr>
          <a:xfrm>
            <a:off x="6938637" y="909444"/>
            <a:ext cx="290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As if the slices are  in a collector tensor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FA1EFB9-096F-6DC1-8BD7-D8E4415E8943}"/>
                  </a:ext>
                </a:extLst>
              </p:cNvPr>
              <p:cNvSpPr txBox="1"/>
              <p:nvPr/>
            </p:nvSpPr>
            <p:spPr>
              <a:xfrm>
                <a:off x="6701051" y="1275259"/>
                <a:ext cx="50151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Now we have something like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[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3,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𝑛𝑢𝑚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𝐻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𝑛𝑢𝑚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𝑊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𝑠𝑖𝑧𝑒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𝐻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𝑠𝑖𝑧𝑒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𝑊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]</m:t>
                    </m:r>
                  </m:oMath>
                </a14:m>
                <a:endParaRPr lang="en-US" sz="12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FA1EFB9-096F-6DC1-8BD7-D8E4415E8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051" y="1275259"/>
                <a:ext cx="5015155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igura a mano libera 20">
            <a:extLst>
              <a:ext uri="{FF2B5EF4-FFF2-40B4-BE49-F238E27FC236}">
                <a16:creationId xmlns:a16="http://schemas.microsoft.com/office/drawing/2014/main" id="{2D89E2DB-C66C-84E3-0ACD-418FD5E9F16C}"/>
              </a:ext>
            </a:extLst>
          </p:cNvPr>
          <p:cNvSpPr/>
          <p:nvPr/>
        </p:nvSpPr>
        <p:spPr>
          <a:xfrm>
            <a:off x="4541178" y="1068512"/>
            <a:ext cx="2445249" cy="195209"/>
          </a:xfrm>
          <a:custGeom>
            <a:avLst/>
            <a:gdLst>
              <a:gd name="connsiteX0" fmla="*/ 0 w 2445249"/>
              <a:gd name="connsiteY0" fmla="*/ 195209 h 195209"/>
              <a:gd name="connsiteX1" fmla="*/ 626723 w 2445249"/>
              <a:gd name="connsiteY1" fmla="*/ 61645 h 195209"/>
              <a:gd name="connsiteX2" fmla="*/ 2445249 w 2445249"/>
              <a:gd name="connsiteY2" fmla="*/ 0 h 19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5249" h="195209">
                <a:moveTo>
                  <a:pt x="0" y="195209"/>
                </a:moveTo>
                <a:cubicBezTo>
                  <a:pt x="109591" y="144694"/>
                  <a:pt x="219182" y="94180"/>
                  <a:pt x="626723" y="61645"/>
                </a:cubicBezTo>
                <a:cubicBezTo>
                  <a:pt x="1034264" y="29110"/>
                  <a:pt x="1739756" y="14555"/>
                  <a:pt x="2445249" y="0"/>
                </a:cubicBez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526D8188-45EC-F707-D392-2F834DD15381}"/>
              </a:ext>
            </a:extLst>
          </p:cNvPr>
          <p:cNvCxnSpPr/>
          <p:nvPr/>
        </p:nvCxnSpPr>
        <p:spPr>
          <a:xfrm>
            <a:off x="4616407" y="1413759"/>
            <a:ext cx="208448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62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665C-B2EE-6935-2412-70BFFCC9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2D5B713-AD83-3BD6-C7EE-5EE15769F954}"/>
              </a:ext>
            </a:extLst>
          </p:cNvPr>
          <p:cNvSpPr txBox="1"/>
          <p:nvPr/>
        </p:nvSpPr>
        <p:spPr>
          <a:xfrm>
            <a:off x="515537" y="882845"/>
            <a:ext cx="804672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9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9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11F34BB-4059-6A85-99F0-57DD111E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97" y="2387959"/>
            <a:ext cx="2971800" cy="29845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A6D8E44-530D-D2DE-043A-C2BDC745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03" y="2324459"/>
            <a:ext cx="3098800" cy="311150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5C68CF0-FF6A-D069-1FA5-7A2DBA3F357A}"/>
              </a:ext>
            </a:extLst>
          </p:cNvPr>
          <p:cNvCxnSpPr/>
          <p:nvPr/>
        </p:nvCxnSpPr>
        <p:spPr>
          <a:xfrm>
            <a:off x="5336875" y="3880209"/>
            <a:ext cx="15182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DC60EA-7C3B-67E9-A958-2128E4445622}"/>
              </a:ext>
            </a:extLst>
          </p:cNvPr>
          <p:cNvSpPr txBox="1"/>
          <p:nvPr/>
        </p:nvSpPr>
        <p:spPr>
          <a:xfrm>
            <a:off x="1955795" y="5879244"/>
            <a:ext cx="828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number of patches should be elevated, even if this is a time-consuming obligation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C09C47F-F3A2-2707-1BB4-2B5625A3E798}"/>
                  </a:ext>
                </a:extLst>
              </p:cNvPr>
              <p:cNvSpPr txBox="1"/>
              <p:nvPr/>
            </p:nvSpPr>
            <p:spPr>
              <a:xfrm>
                <a:off x="6700893" y="740219"/>
                <a:ext cx="50151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Now we have something like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[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3,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𝑛𝑢𝑚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𝐻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𝑛𝑢𝑚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𝑊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𝑠𝑖𝑧𝑒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𝐻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𝑠𝑖𝑧𝑒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𝑊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]</m:t>
                    </m:r>
                  </m:oMath>
                </a14:m>
                <a:endParaRPr lang="en-US" sz="12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C09C47F-F3A2-2707-1BB4-2B5625A3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893" y="740219"/>
                <a:ext cx="5015155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FE0A835-9608-1F95-8A88-F595ED7042C9}"/>
                  </a:ext>
                </a:extLst>
              </p:cNvPr>
              <p:cNvSpPr txBox="1"/>
              <p:nvPr/>
            </p:nvSpPr>
            <p:spPr>
              <a:xfrm>
                <a:off x="6700893" y="1102595"/>
                <a:ext cx="49729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So we need to reorganize in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[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𝑛𝑢𝑚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𝐻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𝑛𝑢𝑚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𝑊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,3,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𝑠𝑖𝑧𝑒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𝐻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,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𝑝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.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𝑠𝑖𝑧𝑒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𝑊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]</m:t>
                    </m:r>
                  </m:oMath>
                </a14:m>
                <a:endParaRPr lang="en-US" sz="12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FE0A835-9608-1F95-8A88-F595ED70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893" y="1102595"/>
                <a:ext cx="4972964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C11B398F-8E10-B183-45C1-735298C621A7}"/>
              </a:ext>
            </a:extLst>
          </p:cNvPr>
          <p:cNvCxnSpPr>
            <a:cxnSpLocks/>
          </p:cNvCxnSpPr>
          <p:nvPr/>
        </p:nvCxnSpPr>
        <p:spPr>
          <a:xfrm flipV="1">
            <a:off x="4616407" y="882845"/>
            <a:ext cx="2084486" cy="53091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44B0889-8E8F-39B6-CCE9-17BEFA151814}"/>
              </a:ext>
            </a:extLst>
          </p:cNvPr>
          <p:cNvSpPr txBox="1"/>
          <p:nvPr/>
        </p:nvSpPr>
        <p:spPr>
          <a:xfrm>
            <a:off x="7801147" y="1569487"/>
            <a:ext cx="2478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Each image patch is now a 1D vector</a:t>
            </a:r>
          </a:p>
        </p:txBody>
      </p: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042CCFEC-0A56-F09B-69D6-BD1D25F11F67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758904" y="1707987"/>
            <a:ext cx="1042243" cy="1262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7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0B69-8D05-ADFB-0F2A-3C861710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36FFD09-2136-A432-CFCF-8D5538837E0D}"/>
              </a:ext>
            </a:extLst>
          </p:cNvPr>
          <p:cNvSpPr txBox="1"/>
          <p:nvPr/>
        </p:nvSpPr>
        <p:spPr>
          <a:xfrm>
            <a:off x="515537" y="667401"/>
            <a:ext cx="6793706" cy="415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6C2C13-B853-8FFA-630C-A9A4D1197C04}"/>
              </a:ext>
            </a:extLst>
          </p:cNvPr>
          <p:cNvSpPr txBox="1"/>
          <p:nvPr/>
        </p:nvSpPr>
        <p:spPr>
          <a:xfrm>
            <a:off x="515537" y="882845"/>
            <a:ext cx="804672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77AE833-52B3-B2EE-B369-4F1FFCE60D37}"/>
              </a:ext>
            </a:extLst>
          </p:cNvPr>
          <p:cNvSpPr txBox="1"/>
          <p:nvPr/>
        </p:nvSpPr>
        <p:spPr>
          <a:xfrm>
            <a:off x="515537" y="1590731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Embedding + Positional encoding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DE123D4-DD5E-E11A-6F23-F54BB3A35B40}"/>
              </a:ext>
            </a:extLst>
          </p:cNvPr>
          <p:cNvSpPr txBox="1"/>
          <p:nvPr/>
        </p:nvSpPr>
        <p:spPr>
          <a:xfrm>
            <a:off x="515537" y="1898508"/>
            <a:ext cx="804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(N, B, dim) for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nn.MultiheadAttention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N)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FA6E68-A1BC-E6A9-4087-9E86D2DB9FBF}"/>
              </a:ext>
            </a:extLst>
          </p:cNvPr>
          <p:cNvSpPr txBox="1"/>
          <p:nvPr/>
        </p:nvSpPr>
        <p:spPr>
          <a:xfrm>
            <a:off x="515537" y="2437117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Reshape to 2D feature map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.reshape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H/16, W/16)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F86B5B4-CCEB-9C5F-1B1B-24F62485DA36}"/>
              </a:ext>
            </a:extLst>
          </p:cNvPr>
          <p:cNvSpPr txBox="1"/>
          <p:nvPr/>
        </p:nvSpPr>
        <p:spPr>
          <a:xfrm>
            <a:off x="515537" y="2760283"/>
            <a:ext cx="8046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H, W)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Now we need values at zero or one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700" b="0" noProof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sigmoid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937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A69A-2DD8-4C1B-9F02-EB06DEEDE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3ECB90-D217-3E75-66DE-62204524F460}"/>
              </a:ext>
            </a:extLst>
          </p:cNvPr>
          <p:cNvSpPr txBox="1"/>
          <p:nvPr/>
        </p:nvSpPr>
        <p:spPr>
          <a:xfrm>
            <a:off x="515537" y="1590731"/>
            <a:ext cx="804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Embedding + Positional encoding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9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D43CB-EA05-A6C8-74B4-AC4F3344E3C5}"/>
              </a:ext>
            </a:extLst>
          </p:cNvPr>
          <p:cNvSpPr txBox="1"/>
          <p:nvPr/>
        </p:nvSpPr>
        <p:spPr>
          <a:xfrm>
            <a:off x="964581" y="2489073"/>
            <a:ext cx="6099716" cy="614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noProof="0" dirty="0">
                <a:solidFill>
                  <a:srgbClr val="001080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with</a:t>
            </a:r>
          </a:p>
          <a:p>
            <a:pPr>
              <a:lnSpc>
                <a:spcPts val="1350"/>
              </a:lnSpc>
              <a:buNone/>
            </a:pP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Linear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Parameter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randn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8748A0-8B82-44F1-4061-9B2C303E01CC}"/>
              </a:ext>
            </a:extLst>
          </p:cNvPr>
          <p:cNvSpPr txBox="1"/>
          <p:nvPr/>
        </p:nvSpPr>
        <p:spPr>
          <a:xfrm>
            <a:off x="3819864" y="4744049"/>
            <a:ext cx="4552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After each patch transformation in a 1D vector</a:t>
            </a:r>
          </a:p>
          <a:p>
            <a:pPr algn="ctr"/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transform it into a proper token of chosen dimension </a:t>
            </a:r>
            <a:r>
              <a:rPr lang="en-US" sz="1100" noProof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dim</a:t>
            </a:r>
            <a:endParaRPr lang="en-US" sz="14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11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1BFC9-64CC-4B16-70E4-7A20C9B32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920013A-B136-F496-996E-187101568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0113" y="1825625"/>
            <a:ext cx="6783687" cy="4351338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51E65019-0E6E-FCA8-5A5B-F99562D0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Loss Choice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1722F39-4B20-A61A-D08A-486C9744D2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2921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Optimality depends not only on the right architecture choice but also on an appropriate choice of the loss function. 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Different loss functions have been proposed in literature 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w.r.t.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different behaviors of interest.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9F8B01-0151-E05B-26DB-97A1DBE77EA0}"/>
              </a:ext>
            </a:extLst>
          </p:cNvPr>
          <p:cNvSpPr txBox="1"/>
          <p:nvPr/>
        </p:nvSpPr>
        <p:spPr>
          <a:xfrm>
            <a:off x="838200" y="5853798"/>
            <a:ext cx="3288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noProof="0" dirty="0"/>
              <a:t>Fig 2.</a:t>
            </a:r>
            <a:r>
              <a:rPr lang="en-US" sz="1500" i="1" noProof="0" dirty="0"/>
              <a:t>The loss taxonomy subsections</a:t>
            </a: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54449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74BCA-496E-FFF9-5EBA-6FCAC9FA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3260E2-F665-B71D-16F2-048DAD93F383}"/>
              </a:ext>
            </a:extLst>
          </p:cNvPr>
          <p:cNvSpPr txBox="1"/>
          <p:nvPr/>
        </p:nvSpPr>
        <p:spPr>
          <a:xfrm>
            <a:off x="515537" y="667401"/>
            <a:ext cx="6793706" cy="415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0706E1-5BCE-F96D-BC76-2A965088295D}"/>
              </a:ext>
            </a:extLst>
          </p:cNvPr>
          <p:cNvSpPr txBox="1"/>
          <p:nvPr/>
        </p:nvSpPr>
        <p:spPr>
          <a:xfrm>
            <a:off x="515537" y="882845"/>
            <a:ext cx="804672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A53B4B-8474-3604-1A89-F69F9EF3D995}"/>
              </a:ext>
            </a:extLst>
          </p:cNvPr>
          <p:cNvSpPr txBox="1"/>
          <p:nvPr/>
        </p:nvSpPr>
        <p:spPr>
          <a:xfrm>
            <a:off x="515537" y="1590731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Embedding + Positional encoding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ABA232-684D-F5B8-9146-66531F85AAA6}"/>
              </a:ext>
            </a:extLst>
          </p:cNvPr>
          <p:cNvSpPr txBox="1"/>
          <p:nvPr/>
        </p:nvSpPr>
        <p:spPr>
          <a:xfrm>
            <a:off x="515537" y="1898508"/>
            <a:ext cx="804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(N, B, dim) for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nn.MultiheadAttention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N)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EF133F-5C20-779D-9A16-F0A63383E390}"/>
              </a:ext>
            </a:extLst>
          </p:cNvPr>
          <p:cNvSpPr txBox="1"/>
          <p:nvPr/>
        </p:nvSpPr>
        <p:spPr>
          <a:xfrm>
            <a:off x="515537" y="2437117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Reshape to 2D feature map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.reshape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H/16, W/16)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A4F998-6B0A-B5B9-FE47-6271E1EF6388}"/>
              </a:ext>
            </a:extLst>
          </p:cNvPr>
          <p:cNvSpPr txBox="1"/>
          <p:nvPr/>
        </p:nvSpPr>
        <p:spPr>
          <a:xfrm>
            <a:off x="515537" y="2760283"/>
            <a:ext cx="8046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H, W)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Now we need values at zero or one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700" b="0" noProof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sigmoid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989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6F9AB-EA3C-D1E7-6F88-D18ED687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7C502C-31C4-A42A-571E-38B38F894CDC}"/>
              </a:ext>
            </a:extLst>
          </p:cNvPr>
          <p:cNvSpPr txBox="1"/>
          <p:nvPr/>
        </p:nvSpPr>
        <p:spPr>
          <a:xfrm>
            <a:off x="515537" y="1898508"/>
            <a:ext cx="804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(N, B, dim) for </a:t>
            </a:r>
            <a:r>
              <a:rPr lang="en-US" sz="9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nn.MultiheadAttention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N)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0E6887-6452-64DF-DC54-D836DCFD1BB9}"/>
              </a:ext>
            </a:extLst>
          </p:cNvPr>
          <p:cNvSpPr txBox="1"/>
          <p:nvPr/>
        </p:nvSpPr>
        <p:spPr>
          <a:xfrm>
            <a:off x="965242" y="2863502"/>
            <a:ext cx="4913044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TransformerEncoderLayer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buNone/>
            </a:pPr>
            <a:r>
              <a:rPr lang="en-US" sz="9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9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9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buNone/>
            </a:pP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super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US" sz="9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9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9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buNone/>
            </a:pP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norm1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LayerNorm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attn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MultiheadAttention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embed_dim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num_heads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endParaRPr lang="en-US" sz="900" b="0" noProof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norm2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LayerNorm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Linear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buNone/>
            </a:pP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>
              <a:buNone/>
            </a:pP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Linear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b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9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buNone/>
            </a:pP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attn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norm1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norm1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norm1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))[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norm2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n-US" sz="9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E9BF84D-817E-2F90-5500-EFD9C932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0" t="2999" r="57529" b="7494"/>
          <a:stretch>
            <a:fillRect/>
          </a:stretch>
        </p:blipFill>
        <p:spPr>
          <a:xfrm>
            <a:off x="6829527" y="939487"/>
            <a:ext cx="3798517" cy="3708505"/>
          </a:xfrm>
          <a:prstGeom prst="rect">
            <a:avLst/>
          </a:prstGeom>
        </p:spPr>
      </p:pic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2E831166-F0F5-EA77-34D5-C305B79DBE25}"/>
              </a:ext>
            </a:extLst>
          </p:cNvPr>
          <p:cNvSpPr/>
          <p:nvPr/>
        </p:nvSpPr>
        <p:spPr>
          <a:xfrm>
            <a:off x="5715000" y="2793741"/>
            <a:ext cx="163286" cy="251658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B7A3296-5B5B-E56C-1ACC-649F7B26224D}"/>
              </a:ext>
            </a:extLst>
          </p:cNvPr>
          <p:cNvCxnSpPr>
            <a:cxnSpLocks/>
          </p:cNvCxnSpPr>
          <p:nvPr/>
        </p:nvCxnSpPr>
        <p:spPr>
          <a:xfrm flipH="1">
            <a:off x="5986130" y="3173380"/>
            <a:ext cx="1109555" cy="878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6A4281B-0786-6F64-EEA0-2C9ED818DBDA}"/>
              </a:ext>
            </a:extLst>
          </p:cNvPr>
          <p:cNvSpPr txBox="1"/>
          <p:nvPr/>
        </p:nvSpPr>
        <p:spPr>
          <a:xfrm>
            <a:off x="965242" y="5327866"/>
            <a:ext cx="6098240" cy="611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TransformerEncoderLayer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9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noProof="0" dirty="0" err="1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ts val="1350"/>
              </a:lnSpc>
              <a:buNone/>
            </a:pP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35D26BC-E3A0-F073-BDF8-D7975465F58F}"/>
              </a:ext>
            </a:extLst>
          </p:cNvPr>
          <p:cNvSpPr txBox="1"/>
          <p:nvPr/>
        </p:nvSpPr>
        <p:spPr>
          <a:xfrm>
            <a:off x="6679784" y="5479477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«depth» times transformer layer applied in sequence</a:t>
            </a:r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1ECD9EF8-59B3-D54B-2CDC-CE61D0783FC0}"/>
              </a:ext>
            </a:extLst>
          </p:cNvPr>
          <p:cNvSpPr/>
          <p:nvPr/>
        </p:nvSpPr>
        <p:spPr>
          <a:xfrm>
            <a:off x="10621108" y="2579077"/>
            <a:ext cx="694038" cy="3059723"/>
          </a:xfrm>
          <a:custGeom>
            <a:avLst/>
            <a:gdLst>
              <a:gd name="connsiteX0" fmla="*/ 0 w 694038"/>
              <a:gd name="connsiteY0" fmla="*/ 3059723 h 3059723"/>
              <a:gd name="connsiteX1" fmla="*/ 550984 w 694038"/>
              <a:gd name="connsiteY1" fmla="*/ 2731477 h 3059723"/>
              <a:gd name="connsiteX2" fmla="*/ 656492 w 694038"/>
              <a:gd name="connsiteY2" fmla="*/ 1817077 h 3059723"/>
              <a:gd name="connsiteX3" fmla="*/ 11723 w 694038"/>
              <a:gd name="connsiteY3" fmla="*/ 0 h 30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038" h="3059723">
                <a:moveTo>
                  <a:pt x="0" y="3059723"/>
                </a:moveTo>
                <a:cubicBezTo>
                  <a:pt x="220784" y="2999153"/>
                  <a:pt x="441569" y="2938584"/>
                  <a:pt x="550984" y="2731477"/>
                </a:cubicBezTo>
                <a:cubicBezTo>
                  <a:pt x="660399" y="2524370"/>
                  <a:pt x="746369" y="2272323"/>
                  <a:pt x="656492" y="1817077"/>
                </a:cubicBezTo>
                <a:cubicBezTo>
                  <a:pt x="566615" y="1361831"/>
                  <a:pt x="289169" y="680915"/>
                  <a:pt x="1172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461FEFC-07F2-32E2-757B-B7A0CFC47B7B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5796643" y="5633365"/>
            <a:ext cx="88314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77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6CA4A-D4CD-718C-BB82-742A56B9F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E3E56FC-66D7-D5D9-2BF2-5CDF1AD4B9B6}"/>
              </a:ext>
            </a:extLst>
          </p:cNvPr>
          <p:cNvSpPr txBox="1"/>
          <p:nvPr/>
        </p:nvSpPr>
        <p:spPr>
          <a:xfrm>
            <a:off x="515537" y="667401"/>
            <a:ext cx="6793706" cy="415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464E29-81AA-CE56-4A5A-683C5ADCB0FA}"/>
              </a:ext>
            </a:extLst>
          </p:cNvPr>
          <p:cNvSpPr txBox="1"/>
          <p:nvPr/>
        </p:nvSpPr>
        <p:spPr>
          <a:xfrm>
            <a:off x="515537" y="882845"/>
            <a:ext cx="804672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B9F8A6-41FD-D2D3-23FA-69A461772DEC}"/>
              </a:ext>
            </a:extLst>
          </p:cNvPr>
          <p:cNvSpPr txBox="1"/>
          <p:nvPr/>
        </p:nvSpPr>
        <p:spPr>
          <a:xfrm>
            <a:off x="515537" y="1590731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Embedding + Positional encoding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0E9D66-A011-5A78-F8FF-421D17A6C1BD}"/>
              </a:ext>
            </a:extLst>
          </p:cNvPr>
          <p:cNvSpPr txBox="1"/>
          <p:nvPr/>
        </p:nvSpPr>
        <p:spPr>
          <a:xfrm>
            <a:off x="515537" y="1898508"/>
            <a:ext cx="804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(N, B, dim) for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nn.MultiheadAttention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N)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359F35-4D23-E9BF-E932-6291C22CEB60}"/>
              </a:ext>
            </a:extLst>
          </p:cNvPr>
          <p:cNvSpPr txBox="1"/>
          <p:nvPr/>
        </p:nvSpPr>
        <p:spPr>
          <a:xfrm>
            <a:off x="515537" y="2437117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Reshape to 2D feature map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.reshape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H/16, W/16)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3F6717-3CE6-4837-9BA2-7C474D3EB62C}"/>
              </a:ext>
            </a:extLst>
          </p:cNvPr>
          <p:cNvSpPr txBox="1"/>
          <p:nvPr/>
        </p:nvSpPr>
        <p:spPr>
          <a:xfrm>
            <a:off x="515537" y="2760283"/>
            <a:ext cx="8046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H, W)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Now we need values at zero or one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700" b="0" noProof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sigmoid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10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66C5-AD5C-2E79-FF4D-A040BF6AD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11F4B06-587D-CF50-85B9-71C64099BF84}"/>
              </a:ext>
            </a:extLst>
          </p:cNvPr>
          <p:cNvSpPr txBox="1"/>
          <p:nvPr/>
        </p:nvSpPr>
        <p:spPr>
          <a:xfrm>
            <a:off x="515537" y="2760283"/>
            <a:ext cx="804672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Decoder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</a:t>
            </a:r>
            <a:r>
              <a:rPr lang="en-US" sz="9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H, W)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9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Now we need values at zero or one</a:t>
            </a:r>
            <a:endParaRPr lang="en-US" sz="9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900" b="0" noProof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9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sigmoid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36E836E-E379-1F8F-5628-1863373B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97" t="7943" r="1687" b="49252"/>
          <a:stretch>
            <a:fillRect/>
          </a:stretch>
        </p:blipFill>
        <p:spPr>
          <a:xfrm>
            <a:off x="5041743" y="1645013"/>
            <a:ext cx="5482353" cy="192817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602731-3816-E679-CCC5-DA588E0EDBCB}"/>
              </a:ext>
            </a:extLst>
          </p:cNvPr>
          <p:cNvSpPr txBox="1"/>
          <p:nvPr/>
        </p:nvSpPr>
        <p:spPr>
          <a:xfrm>
            <a:off x="5041743" y="3884417"/>
            <a:ext cx="6100996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1350"/>
              </a:lnSpc>
              <a:buNone/>
            </a:pP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1350"/>
              </a:lnSpc>
              <a:buNone/>
            </a:pP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1350"/>
              </a:lnSpc>
              <a:buNone/>
            </a:pP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1350"/>
              </a:lnSpc>
              <a:buNone/>
            </a:pP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9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Conv2d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9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9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9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9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73429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4535E-A3AB-6CD7-9151-6461BD1D9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EB651D-A32F-7043-185A-87B7B1D0025D}"/>
              </a:ext>
            </a:extLst>
          </p:cNvPr>
          <p:cNvSpPr txBox="1"/>
          <p:nvPr/>
        </p:nvSpPr>
        <p:spPr>
          <a:xfrm>
            <a:off x="515537" y="420484"/>
            <a:ext cx="13068577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SETR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buNone/>
            </a:pPr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img_size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128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1024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2048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super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Internal parameters definition: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Patch + Positional Embedding. We need to redefine this due to generalization...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Linear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Parameter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randn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Encoder. We refer to the previously defined class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TransformerEncoderLayer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mlp_dim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depth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Deconvolution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Notice that is the same of before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byt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dimension here is generic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Sequential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ConvTranspose2d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stride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lvl="1"/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Conv2d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kernel_size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buNone/>
            </a:pPr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FEFBF7-716E-1BA1-0A64-DC5F19485ED7}"/>
              </a:ext>
            </a:extLst>
          </p:cNvPr>
          <p:cNvSpPr txBox="1"/>
          <p:nvPr/>
        </p:nvSpPr>
        <p:spPr>
          <a:xfrm>
            <a:off x="515537" y="3652138"/>
            <a:ext cx="6793706" cy="415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24DC8F-9886-17C2-934C-6A2C183F8CBF}"/>
              </a:ext>
            </a:extLst>
          </p:cNvPr>
          <p:cNvSpPr txBox="1"/>
          <p:nvPr/>
        </p:nvSpPr>
        <p:spPr>
          <a:xfrm>
            <a:off x="515537" y="3867582"/>
            <a:ext cx="804672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5ED1164-7317-0398-24F0-B31BF100A282}"/>
              </a:ext>
            </a:extLst>
          </p:cNvPr>
          <p:cNvSpPr txBox="1"/>
          <p:nvPr/>
        </p:nvSpPr>
        <p:spPr>
          <a:xfrm>
            <a:off x="515537" y="4575468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Embedding + Positional encoding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741994-6A29-3B9A-D6CE-B6CD10536E62}"/>
              </a:ext>
            </a:extLst>
          </p:cNvPr>
          <p:cNvSpPr txBox="1"/>
          <p:nvPr/>
        </p:nvSpPr>
        <p:spPr>
          <a:xfrm>
            <a:off x="515537" y="4883245"/>
            <a:ext cx="804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(N, B, dim) for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nn.MultiheadAttention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N)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BF6ACA-06E4-F45F-93B3-C3D1F8C44284}"/>
              </a:ext>
            </a:extLst>
          </p:cNvPr>
          <p:cNvSpPr txBox="1"/>
          <p:nvPr/>
        </p:nvSpPr>
        <p:spPr>
          <a:xfrm>
            <a:off x="515537" y="5421854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Reshape to 2D feature map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.reshape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H/16, W/16)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090ADA3-E2D0-D370-86E9-3409754FE5BD}"/>
              </a:ext>
            </a:extLst>
          </p:cNvPr>
          <p:cNvSpPr txBox="1"/>
          <p:nvPr/>
        </p:nvSpPr>
        <p:spPr>
          <a:xfrm>
            <a:off x="515537" y="5745020"/>
            <a:ext cx="8046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H, W)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Now we need values at zero or one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700" b="0" noProof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sigmoid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7510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166BC3-0DFE-F537-B046-FF4EEB9E4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82CDC2-7171-A55C-5160-AF8C619F0CD0}"/>
              </a:ext>
            </a:extLst>
          </p:cNvPr>
          <p:cNvSpPr txBox="1"/>
          <p:nvPr/>
        </p:nvSpPr>
        <p:spPr>
          <a:xfrm>
            <a:off x="515537" y="667401"/>
            <a:ext cx="6793706" cy="4154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buNone/>
            </a:pPr>
            <a:r>
              <a:rPr lang="en-US" sz="700" b="0" noProof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b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A5A9A0-11E6-2CA0-79D0-F245C8CBD969}"/>
              </a:ext>
            </a:extLst>
          </p:cNvPr>
          <p:cNvSpPr txBox="1"/>
          <p:nvPr/>
        </p:nvSpPr>
        <p:spPr>
          <a:xfrm>
            <a:off x="515537" y="882845"/>
            <a:ext cx="804672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image into patches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.unfold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.unfold(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.permute(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)\</a:t>
            </a:r>
          </a:p>
          <a:p>
            <a:pPr lvl="1"/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 .reshape(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num_patches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in_ch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patch_size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29732B-99A1-D5C1-5CA8-DECEFBC743BC}"/>
              </a:ext>
            </a:extLst>
          </p:cNvPr>
          <p:cNvSpPr txBox="1"/>
          <p:nvPr/>
        </p:nvSpPr>
        <p:spPr>
          <a:xfrm>
            <a:off x="515537" y="1590731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Embedding + Positional encoding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patch_embed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pos_embed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B05C9C-5AA5-2833-4EF4-01A739774983}"/>
              </a:ext>
            </a:extLst>
          </p:cNvPr>
          <p:cNvSpPr txBox="1"/>
          <p:nvPr/>
        </p:nvSpPr>
        <p:spPr>
          <a:xfrm>
            <a:off x="515537" y="1898508"/>
            <a:ext cx="804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Transformer encoder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(N, B, dim) for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nn.MultiheadAttention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.permute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N)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42F56F-E2C1-E28C-1EA7-283D6C723C5A}"/>
              </a:ext>
            </a:extLst>
          </p:cNvPr>
          <p:cNvSpPr txBox="1"/>
          <p:nvPr/>
        </p:nvSpPr>
        <p:spPr>
          <a:xfrm>
            <a:off x="515537" y="2437117"/>
            <a:ext cx="8046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Reshape to 2D feature map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.reshape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num_cuts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dim, H/16, W/16)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6883AC-B721-4FD1-8CEF-103931AD57D6}"/>
              </a:ext>
            </a:extLst>
          </p:cNvPr>
          <p:cNvSpPr txBox="1"/>
          <p:nvPr/>
        </p:nvSpPr>
        <p:spPr>
          <a:xfrm>
            <a:off x="515537" y="2760283"/>
            <a:ext cx="8046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Decoder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decoder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(B, </a:t>
            </a:r>
            <a:r>
              <a:rPr lang="en-US" sz="700" b="0" noProof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num_classes</a:t>
            </a:r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, H, W)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Now we need values at zero or one</a:t>
            </a:r>
            <a:endParaRPr lang="en-US" sz="700" b="0" noProof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 lvl="1"/>
            <a:endParaRPr lang="en-US" sz="700" b="0" noProof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700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700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700" b="0" noProof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700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sigmoid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700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700" b="0" noProof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1565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55477-93B7-8D80-0AE7-45CDDC7D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328FA6AB-D6BF-80DC-D8EE-F5392637A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 </a:t>
            </a:r>
            <a:b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Training </a:t>
            </a:r>
            <a:r>
              <a:rPr lang="en-US" sz="2000" noProof="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Informations</a:t>
            </a:r>
            <a:endParaRPr lang="en-US" sz="20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BA62144-D3E3-4E5C-78A6-5EF749780F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Adam optimizer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noProof="0" smtClean="0">
                            <a:latin typeface="Cambria Math" panose="02040503050406030204" pitchFamily="18" charset="0"/>
                            <a:ea typeface="Baskerville" panose="02020502070401020303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000" b="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learning rate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noProof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sz="2000" b="0" i="0" noProof="0" smtClean="0">
                        <a:latin typeface="Cambria Math" panose="02040503050406030204" pitchFamily="18" charset="0"/>
                      </a:rPr>
                      <m:t>350</m:t>
                    </m:r>
                  </m:oMath>
                </a14:m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 training epochs </a:t>
                </a: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noProof="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Saved an image and mask prediction, so to make available the training region evolution visualization…</a:t>
                </a:r>
              </a:p>
            </p:txBody>
          </p:sp>
        </mc:Choice>
        <mc:Fallback xmlns="">
          <p:sp>
            <p:nvSpPr>
              <p:cNvPr id="5" name="Segnaposto contenuto 4">
                <a:extLst>
                  <a:ext uri="{FF2B5EF4-FFF2-40B4-BE49-F238E27FC236}">
                    <a16:creationId xmlns:a16="http://schemas.microsoft.com/office/drawing/2014/main" id="{3BA62144-D3E3-4E5C-78A6-5EF749780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1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57BC2-3C63-B67C-DE4C-8DB3C6C5F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D7EF095-2183-3BB0-336B-4B905153E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B7BF056D-EDAD-D78C-F422-D8FD55E1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4E8A71D-949C-10E5-75E1-E3C07284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99F595-EE75-55E0-4F7F-592167230F21}"/>
              </a:ext>
            </a:extLst>
          </p:cNvPr>
          <p:cNvSpPr txBox="1"/>
          <p:nvPr/>
        </p:nvSpPr>
        <p:spPr>
          <a:xfrm>
            <a:off x="1885950" y="603504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 err="1"/>
              <a:t>Epoche</a:t>
            </a:r>
            <a:r>
              <a:rPr lang="en-US" noProof="0" dirty="0"/>
              <a:t>: 10 + 8 + 20</a:t>
            </a:r>
          </a:p>
        </p:txBody>
      </p:sp>
    </p:spTree>
    <p:extLst>
      <p:ext uri="{BB962C8B-B14F-4D97-AF65-F5344CB8AC3E}">
        <p14:creationId xmlns:p14="http://schemas.microsoft.com/office/powerpoint/2010/main" val="34915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FC6DB-EB41-3C7B-ECFA-C9A44A68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1675F7D-6744-19EA-6F16-148C8089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F9856F31-8D59-317A-2B9A-66144F64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C97CF0-BE37-58FF-FD08-813C24FE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9A36221-AB08-24FC-A193-581556AF6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72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07915-9029-78EE-0A0C-E2D2BE682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B5B4F8F-027E-6E68-19FE-8E0F775A0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47" y="1957387"/>
            <a:ext cx="8510705" cy="2943225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F023A369-0361-F7A5-6E9A-C17C3906F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SETR with Dice Loss</a:t>
            </a:r>
            <a:b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Visualizing the training region evolution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7257FE-9830-D96D-CC5B-4664BA470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47" y="1957386"/>
            <a:ext cx="8510704" cy="29432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DBDDBBB-E1D2-B782-1A90-F2DD27FC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5" y="1957384"/>
            <a:ext cx="8510705" cy="2943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89B15B0-B0CA-8B3A-464E-830915FF3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3" y="1957380"/>
            <a:ext cx="85107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59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15803</Words>
  <Application>Microsoft Macintosh PowerPoint</Application>
  <PresentationFormat>Widescreen</PresentationFormat>
  <Paragraphs>1475</Paragraphs>
  <Slides>150</Slides>
  <Notes>21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150</vt:i4>
      </vt:variant>
    </vt:vector>
  </HeadingPairs>
  <TitlesOfParts>
    <vt:vector size="163" baseType="lpstr">
      <vt:lpstr>Aharoni</vt:lpstr>
      <vt:lpstr>Aptos</vt:lpstr>
      <vt:lpstr>Aptos Display</vt:lpstr>
      <vt:lpstr>Arial</vt:lpstr>
      <vt:lpstr>Baskerville</vt:lpstr>
      <vt:lpstr>Big Caslon Medium</vt:lpstr>
      <vt:lpstr>Big Caslon Medium</vt:lpstr>
      <vt:lpstr>Cambria Math</vt:lpstr>
      <vt:lpstr>Consolas</vt:lpstr>
      <vt:lpstr>Futura Medium</vt:lpstr>
      <vt:lpstr>Menlo</vt:lpstr>
      <vt:lpstr>Menlo-Regular</vt:lpstr>
      <vt:lpstr>Tema di Office</vt:lpstr>
      <vt:lpstr>FLAIR Brain Tumor segmentation with DNN:  from U-Net architecture to Vision Transformers </vt:lpstr>
      <vt:lpstr>Tumor individuation and segmentation</vt:lpstr>
      <vt:lpstr>Presentazione standard di PowerPoint</vt:lpstr>
      <vt:lpstr>Deep Learning approaches for the segmentation task</vt:lpstr>
      <vt:lpstr>Presentazione standard di PowerPoint</vt:lpstr>
      <vt:lpstr>Problem Formalization</vt:lpstr>
      <vt:lpstr>Problem Formalization</vt:lpstr>
      <vt:lpstr>Problem Formalization</vt:lpstr>
      <vt:lpstr>Loss Choice</vt:lpstr>
      <vt:lpstr>Loss Choice</vt:lpstr>
      <vt:lpstr>Loss Choice</vt:lpstr>
      <vt:lpstr>Loss Choice</vt:lpstr>
      <vt:lpstr>Models</vt:lpstr>
      <vt:lpstr>Models</vt:lpstr>
      <vt:lpstr>Models</vt:lpstr>
      <vt:lpstr>Models: U-net</vt:lpstr>
      <vt:lpstr>Models: U-net</vt:lpstr>
      <vt:lpstr>Models: U-net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U-Net Dice loss</vt:lpstr>
      <vt:lpstr>U-Net with Dice Loss Training Informations</vt:lpstr>
      <vt:lpstr>U-Net with Dice Loss Visualizing the training region evolution</vt:lpstr>
      <vt:lpstr>U-Net with Dice Loss Visualizing the training region evolution</vt:lpstr>
      <vt:lpstr>U-Net with Dice Loss Visualizing the training region evolution</vt:lpstr>
      <vt:lpstr>U-Net with Dice Loss Visualizing the training region evolution</vt:lpstr>
      <vt:lpstr>U-Net with Dice Loss Visualizing the training region evolution</vt:lpstr>
      <vt:lpstr>U-Net with Dice Loss Visualizing the training region evolution</vt:lpstr>
      <vt:lpstr>U-Net with Dice Loss Visualizing the training region evolution</vt:lpstr>
      <vt:lpstr>U-Net with Dice Loss Visualizing the training region evolution</vt:lpstr>
      <vt:lpstr>U-Net with Dice Loss Visualizing the training region evolution</vt:lpstr>
      <vt:lpstr>U-Net with Dice Loss Accuracy results on the test set</vt:lpstr>
      <vt:lpstr>U-Net with Dice Loss Accuracy results on the test set</vt:lpstr>
      <vt:lpstr>U-Net with Dice Loss Accuracy results on the test set</vt:lpstr>
      <vt:lpstr>U-Net with 0.7 CE Combo Loss Training Informations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visualizing the training region evolution</vt:lpstr>
      <vt:lpstr>U-Net with 0.7 CE Combo Loss Accuracy results on the test set</vt:lpstr>
      <vt:lpstr>U-Net with 0.7 CE-R Combo Loss : What about other samples?</vt:lpstr>
      <vt:lpstr>U-Net with 0.5 CE Combo Loss Training Informations</vt:lpstr>
      <vt:lpstr>U-Net with 0.5 CE-R Combo Loss visualizing the training region evolution</vt:lpstr>
      <vt:lpstr>U-Net with 0.5 CE-R Combo Loss visualizing the training region evolution</vt:lpstr>
      <vt:lpstr>U-Net with 0.5 CE-R Combo Loss visualizing the training region evolution</vt:lpstr>
      <vt:lpstr>U-Net with 0.5 CE-R Combo Loss visualizing the training region evolution</vt:lpstr>
      <vt:lpstr>U-Net with 0.5 CE-R Combo Loss visualizing the training region evolution</vt:lpstr>
      <vt:lpstr>U-Net with 0.5 CE-R Combo Loss visualizing the training region evolution</vt:lpstr>
      <vt:lpstr>U-Net with 0.5 CE-R Combo Loss visualizing the training region evolution</vt:lpstr>
      <vt:lpstr>U-Net with 0.5 CE-R Combo Loss visualizing the training region evolution</vt:lpstr>
      <vt:lpstr>U-Net with 0.5 CE-R Combo Loss visualizing the training region evolution</vt:lpstr>
      <vt:lpstr>U-Net with 0.5 CE-R Combo Loss visualizing the training region evolution</vt:lpstr>
      <vt:lpstr>U-Net with 0.5 CE-R Combo Loss visualizing the training region evolution</vt:lpstr>
      <vt:lpstr>U-Net with Combo Loss Model Comparison</vt:lpstr>
      <vt:lpstr>U-Net with 0.7 CE-R Combo Loss : What about other samples?</vt:lpstr>
      <vt:lpstr>Vision Transformers</vt:lpstr>
      <vt:lpstr>Vision Transformers: SETR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SETR with Dice Loss  Training Informations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Visualizing the training region evolution</vt:lpstr>
      <vt:lpstr>SETR with Dice Loss : What about other samples?</vt:lpstr>
      <vt:lpstr>Final model comparison</vt:lpstr>
      <vt:lpstr>Conclusions</vt:lpstr>
      <vt:lpstr>Conclusions</vt:lpstr>
      <vt:lpstr>Conclusions</vt:lpstr>
      <vt:lpstr>Probability Mask overlay SETR model</vt:lpstr>
      <vt:lpstr>Probability Mask overlay Dice U-Net model</vt:lpstr>
      <vt:lpstr>Probability Mask overlay Combo 0.7 U-Net model</vt:lpstr>
      <vt:lpstr>Probability Mask overlay Combo 0.5 U-Net model</vt:lpstr>
      <vt:lpstr>Project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LIOTTA MATTEO [SM3800072]</dc:creator>
  <cp:lastModifiedBy>LIOTTA MATTEO [SM3800072]</cp:lastModifiedBy>
  <cp:revision>265</cp:revision>
  <dcterms:created xsi:type="dcterms:W3CDTF">2025-06-19T07:24:44Z</dcterms:created>
  <dcterms:modified xsi:type="dcterms:W3CDTF">2025-06-23T16:18:38Z</dcterms:modified>
</cp:coreProperties>
</file>